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78" name="Shape 78"/>
          <p:cNvSpPr/>
          <p:nvPr>
            <p:ph type="sldImg"/>
          </p:nvPr>
        </p:nvSpPr>
        <p:spPr>
          <a:xfrm>
            <a:off x="1143000" y="685800"/>
            <a:ext cx="4572000" cy="3429000"/>
          </a:xfrm>
          <a:prstGeom prst="rect">
            <a:avLst/>
          </a:prstGeom>
        </p:spPr>
        <p:txBody>
          <a:bodyPr/>
          <a:lstStyle/>
          <a:p>
            <a:pPr/>
          </a:p>
        </p:txBody>
      </p:sp>
      <p:sp>
        <p:nvSpPr>
          <p:cNvPr id="79" name="Shape 7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44"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Slide Number"/>
          <p:cNvSpPr txBox="1"/>
          <p:nvPr>
            <p:ph type="sldNum" sz="quarter" idx="2"/>
          </p:nvPr>
        </p:nvSpPr>
        <p:spPr>
          <a:xfrm>
            <a:off x="6553200" y="6248400"/>
            <a:ext cx="1905000" cy="269240"/>
          </a:xfrm>
          <a:prstGeom prst="rect">
            <a:avLst/>
          </a:prstGeom>
        </p:spPr>
        <p:txBody>
          <a:bodyPr wrap="square" lIns="45719" tIns="45719" rIns="45719" bIns="45719"/>
          <a:lstStyle>
            <a:lvl1pPr algn="r" defTabSz="914400">
              <a:defRPr>
                <a:latin typeface="Times"/>
                <a:ea typeface="Times"/>
                <a:cs typeface="Times"/>
                <a:sym typeface="Times"/>
              </a:defRPr>
            </a:lvl1pPr>
          </a:lstStyle>
          <a:p>
            <a:pPr/>
            <a:fld id="{86CB4B4D-7CA3-9044-876B-883B54F8677D}" type="slidenum"/>
          </a:p>
        </p:txBody>
      </p:sp>
      <p:sp>
        <p:nvSpPr>
          <p:cNvPr id="62" name="Title Text"/>
          <p:cNvSpPr txBox="1"/>
          <p:nvPr>
            <p:ph type="title"/>
          </p:nvPr>
        </p:nvSpPr>
        <p:spPr>
          <a:xfrm>
            <a:off x="685799" y="380999"/>
            <a:ext cx="7772401" cy="1600201"/>
          </a:xfrm>
          <a:prstGeom prst="rect">
            <a:avLst/>
          </a:prstGeom>
        </p:spPr>
        <p:txBody>
          <a:bodyPr lIns="45719" tIns="45719" rIns="45719" bIns="45719">
            <a:noAutofit/>
          </a:bodyPr>
          <a:lstStyle>
            <a:lvl1pPr defTabSz="914400">
              <a:defRPr b="0" sz="4200">
                <a:solidFill>
                  <a:srgbClr val="000000"/>
                </a:solidFill>
                <a:latin typeface="Times"/>
                <a:ea typeface="Times"/>
                <a:cs typeface="Times"/>
                <a:sym typeface="Times"/>
              </a:defRPr>
            </a:lvl1pPr>
          </a:lstStyle>
          <a:p>
            <a:pPr/>
            <a:r>
              <a:t>Title Text</a:t>
            </a:r>
          </a:p>
        </p:txBody>
      </p:sp>
      <p:sp>
        <p:nvSpPr>
          <p:cNvPr id="63" name="Body Level One…"/>
          <p:cNvSpPr txBox="1"/>
          <p:nvPr>
            <p:ph type="body" idx="1"/>
          </p:nvPr>
        </p:nvSpPr>
        <p:spPr>
          <a:xfrm>
            <a:off x="685799" y="1981200"/>
            <a:ext cx="7772401" cy="4876801"/>
          </a:xfrm>
          <a:prstGeom prst="rect">
            <a:avLst/>
          </a:prstGeom>
        </p:spPr>
        <p:txBody>
          <a:bodyPr lIns="45719" tIns="45719" rIns="45719" bIns="45719" anchor="t">
            <a:noAutofit/>
          </a:bodyPr>
          <a:lstStyle>
            <a:lvl1pPr marL="321468" indent="-321468" defTabSz="914400">
              <a:spcBef>
                <a:spcPts val="700"/>
              </a:spcBef>
              <a:buSzPct val="100000"/>
              <a:buChar char="»"/>
              <a:defRPr sz="3000">
                <a:latin typeface="Times"/>
                <a:ea typeface="Times"/>
                <a:cs typeface="Times"/>
                <a:sym typeface="Times"/>
              </a:defRPr>
            </a:lvl1pPr>
            <a:lvl2pPr marL="763360" indent="-306160" defTabSz="914400">
              <a:spcBef>
                <a:spcPts val="700"/>
              </a:spcBef>
              <a:buSzPct val="100000"/>
              <a:buChar char="–"/>
              <a:defRPr sz="3000">
                <a:latin typeface="Times"/>
                <a:ea typeface="Times"/>
                <a:cs typeface="Times"/>
                <a:sym typeface="Times"/>
              </a:defRPr>
            </a:lvl2pPr>
            <a:lvl3pPr marL="1200150" indent="-285750" defTabSz="914400">
              <a:spcBef>
                <a:spcPts val="700"/>
              </a:spcBef>
              <a:buSzPct val="100000"/>
              <a:defRPr sz="3000">
                <a:latin typeface="Times"/>
                <a:ea typeface="Times"/>
                <a:cs typeface="Times"/>
                <a:sym typeface="Times"/>
              </a:defRPr>
            </a:lvl3pPr>
            <a:lvl4pPr marL="1714500" indent="-342900" defTabSz="914400">
              <a:spcBef>
                <a:spcPts val="700"/>
              </a:spcBef>
              <a:buSzPct val="100000"/>
              <a:buChar char="–"/>
              <a:defRPr sz="3000">
                <a:latin typeface="Times"/>
                <a:ea typeface="Times"/>
                <a:cs typeface="Times"/>
                <a:sym typeface="Times"/>
              </a:defRPr>
            </a:lvl4pPr>
            <a:lvl5pPr marL="2209800" indent="-381000" defTabSz="914400">
              <a:spcBef>
                <a:spcPts val="700"/>
              </a:spcBef>
              <a:buSzPct val="100000"/>
              <a:buChar char="»"/>
              <a:defRPr sz="3000">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6" y="312538"/>
            <a:ext cx="7804548" cy="1518048"/>
          </a:xfrm>
          <a:prstGeom prst="rect">
            <a:avLst/>
          </a:prstGeom>
        </p:spPr>
        <p:txBody>
          <a:bodyPr lIns="35718" tIns="35718" rIns="35718" bIns="35718"/>
          <a:lstStyle>
            <a:lvl1pPr defTabSz="410765">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6" y="1830585"/>
            <a:ext cx="7804548" cy="4420197"/>
          </a:xfrm>
          <a:prstGeom prst="rect">
            <a:avLst/>
          </a:prstGeom>
        </p:spPr>
        <p:txBody>
          <a:bodyPr lIns="35718" tIns="35718" rIns="35718" bIns="35718"/>
          <a:lstStyle>
            <a:lvl1pPr marL="271638" indent="-271638" defTabSz="410765">
              <a:defRPr sz="2200"/>
            </a:lvl1pPr>
            <a:lvl2pPr marL="716138" indent="-271638" defTabSz="410765">
              <a:defRPr sz="2200"/>
            </a:lvl2pPr>
            <a:lvl3pPr marL="1160638" indent="-271638" defTabSz="410765">
              <a:defRPr sz="2200"/>
            </a:lvl3pPr>
            <a:lvl4pPr marL="1605138" indent="-271638" defTabSz="410765">
              <a:defRPr sz="2200"/>
            </a:lvl4pPr>
            <a:lvl5pPr marL="2049638" indent="-271638" defTabSz="410765">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5" cy="236538"/>
          </a:xfrm>
          <a:prstGeom prst="rect">
            <a:avLst/>
          </a:prstGeom>
        </p:spPr>
        <p:txBody>
          <a:bodyPr lIns="35718" tIns="35718" rIns="35718" bIns="35718"/>
          <a:lstStyle>
            <a:lvl1pPr defTabSz="410765">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 Id="rId3" Type="http://schemas.openxmlformats.org/officeDocument/2006/relationships/image" Target="../media/image4.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ndymatuschak.org/books/"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4.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6.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6.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7.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9.png"/><Relationship Id="rId5" Type="http://schemas.openxmlformats.org/officeDocument/2006/relationships/image" Target="../media/image60.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3.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4.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4.png"/><Relationship Id="rId5" Type="http://schemas.openxmlformats.org/officeDocument/2006/relationships/image" Target="../media/image65.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7.png"/></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5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8.png"/></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8.png"/></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8.png"/></Relationships>

</file>

<file path=ppt/slides/_rels/slide1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8.png"/></Relationships>

</file>

<file path=ppt/slides/_rels/slide1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9.png"/></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9.png"/></Relationships>

</file>

<file path=ppt/slides/_rels/slide16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6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9.pptx"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llamy-backward.pdf" TargetMode="External"/><Relationship Id="rId3" Type="http://schemas.openxmlformats.org/officeDocument/2006/relationships/image" Target="../media/image24.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numbers/0leoOOlezWp6BYKSiPJhdXy7Q" TargetMode="External"/><Relationship Id="rId4" Type="http://schemas.openxmlformats.org/officeDocument/2006/relationships/hyperlink" Target="https://github.com/braddelong/public-files/blob/master/econ-115-lecture-8.pptx" TargetMode="External"/><Relationship Id="rId5" Type="http://schemas.openxmlformats.org/officeDocument/2006/relationships/hyperlink" Target="https://bcourses.berkeley.edu/courses/1487684/assignments/8052000" TargetMode="External"/><Relationship Id="rId6" Type="http://schemas.openxmlformats.org/officeDocument/2006/relationships/hyperlink" Target="https://bcourses.berkeley.edu/courses/1487684" TargetMode="Externa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30.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 Id="rId3" Type="http://schemas.openxmlformats.org/officeDocument/2006/relationships/image" Target="../media/image2.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34.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 Id="rId3" Type="http://schemas.openxmlformats.org/officeDocument/2006/relationships/image" Target="../media/image4.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 Id="rId3" Type="http://schemas.openxmlformats.org/officeDocument/2006/relationships/image" Target="../media/image45.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82"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The long 20th century will in all likelihood be seen in the future as </a:t>
            </a:r>
            <a:r>
              <a:rPr i="1"/>
              <a:t>the</a:t>
            </a:r>
            <a:r>
              <a:t> watershed in human experience: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Nine aspects: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History was </a:t>
            </a:r>
            <a:r>
              <a:rPr i="1"/>
              <a:t>primarily</a:t>
            </a:r>
            <a:r>
              <a:t> economic—and that was true for the first time…</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Explosion of wealth: 2%+ per year…</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Cornucopia of technology…</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Demographic transition…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Feminist revolution…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Empowered tyrannies…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Wealth gulfs…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Inclusion and hierarchy attenuation…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Mismanagement and insecurity…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so far at least, I think—a century again…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Fascism"/>
          <p:cNvSpPr txBox="1"/>
          <p:nvPr>
            <p:ph type="title"/>
          </p:nvPr>
        </p:nvSpPr>
        <p:spPr>
          <a:xfrm>
            <a:off x="314537" y="0"/>
            <a:ext cx="8501531" cy="1152994"/>
          </a:xfrm>
          <a:prstGeom prst="rect">
            <a:avLst/>
          </a:prstGeom>
        </p:spPr>
        <p:txBody>
          <a:bodyPr/>
          <a:lstStyle>
            <a:lvl1pPr>
              <a:defRPr b="1">
                <a:solidFill>
                  <a:srgbClr val="000080"/>
                </a:solidFill>
                <a:latin typeface="+mn-lt"/>
                <a:ea typeface="+mn-ea"/>
                <a:cs typeface="+mn-cs"/>
                <a:sym typeface="Helvetica"/>
              </a:defRPr>
            </a:lvl1pPr>
          </a:lstStyle>
          <a:p>
            <a:pPr/>
            <a:r>
              <a:t>Fascism</a:t>
            </a:r>
          </a:p>
        </p:txBody>
      </p:sp>
      <p:sp>
        <p:nvSpPr>
          <p:cNvPr id="113" name="A belief in at least some traditional hierarchies: the army, the family, sometimes the church.…"/>
          <p:cNvSpPr txBox="1"/>
          <p:nvPr>
            <p:ph type="body" sz="half" idx="1"/>
          </p:nvPr>
        </p:nvSpPr>
        <p:spPr>
          <a:xfrm>
            <a:off x="314537" y="1152992"/>
            <a:ext cx="3977463" cy="5393771"/>
          </a:xfrm>
          <a:prstGeom prst="rect">
            <a:avLst/>
          </a:prstGeom>
        </p:spPr>
        <p:txBody>
          <a:bodyPr anchor="t"/>
          <a:lstStyle/>
          <a:p>
            <a:pPr marL="256116" indent="-256116" defTabSz="271105">
              <a:spcBef>
                <a:spcPts val="500"/>
              </a:spcBef>
              <a:buSzPct val="100000"/>
              <a:buAutoNum type="arabicPeriod" startAt="1"/>
              <a:defRPr i="1" sz="1452">
                <a:latin typeface="+mn-lt"/>
                <a:ea typeface="+mn-ea"/>
                <a:cs typeface="+mn-cs"/>
                <a:sym typeface="Helvetica"/>
              </a:defRPr>
            </a:pPr>
            <a:r>
              <a:t> </a:t>
            </a:r>
          </a:p>
          <a:p>
            <a:pPr marL="256116" indent="-256116" defTabSz="271105">
              <a:spcBef>
                <a:spcPts val="500"/>
              </a:spcBef>
              <a:buSzPct val="100000"/>
              <a:buAutoNum type="arabicPeriod" startAt="1"/>
              <a:defRPr i="1" sz="1452">
                <a:latin typeface="+mn-lt"/>
                <a:ea typeface="+mn-ea"/>
                <a:cs typeface="+mn-cs"/>
                <a:sym typeface="Helvetica"/>
              </a:defRPr>
            </a:pPr>
            <a:r>
              <a:t> </a:t>
            </a:r>
          </a:p>
          <a:p>
            <a:pPr marL="256116" indent="-256116" defTabSz="271105">
              <a:spcBef>
                <a:spcPts val="500"/>
              </a:spcBef>
              <a:buSzPct val="100000"/>
              <a:buAutoNum type="arabicPeriod" startAt="1"/>
              <a:defRPr i="1" sz="1452">
                <a:latin typeface="+mn-lt"/>
                <a:ea typeface="+mn-ea"/>
                <a:cs typeface="+mn-cs"/>
                <a:sym typeface="Helvetica"/>
              </a:defRPr>
            </a:pPr>
          </a:p>
          <a:p>
            <a:pPr marL="256116" indent="-256116" defTabSz="271105">
              <a:spcBef>
                <a:spcPts val="500"/>
              </a:spcBef>
              <a:buSzPct val="100000"/>
              <a:buAutoNum type="arabicPeriod" startAt="4"/>
              <a:defRPr sz="1452"/>
            </a:pPr>
            <a:r>
              <a:rPr i="1">
                <a:latin typeface="+mn-lt"/>
                <a:ea typeface="+mn-ea"/>
                <a:cs typeface="+mn-cs"/>
                <a:sym typeface="Helvetica"/>
              </a:rPr>
              <a:t>A belief in at least some traditional hierarchies</a:t>
            </a:r>
            <a:r>
              <a:t>: the army, the family, sometimes the church. </a:t>
            </a:r>
          </a:p>
          <a:p>
            <a:pPr marL="256116" indent="-256116" defTabSz="271105">
              <a:spcBef>
                <a:spcPts val="500"/>
              </a:spcBef>
              <a:buSzPct val="100000"/>
              <a:buAutoNum type="arabicPeriod" startAt="4"/>
              <a:defRPr sz="1452"/>
            </a:pPr>
            <a:r>
              <a:rPr i="1">
                <a:latin typeface="+mn-lt"/>
                <a:ea typeface="+mn-ea"/>
                <a:cs typeface="+mn-cs"/>
                <a:sym typeface="Helvetica"/>
              </a:rPr>
              <a:t>A hatred of social justice warriors</a:t>
            </a:r>
            <a:r>
              <a:t>: socialists as opponents of national self-assertion (and as potential betrayers of the people to slavery under a foreign—usually Jewish or Communist or Russian or all three elite); liberals as unwilling to take the steps necessary to fight socialists, as self-absorbed individualists who weakened the nation, and as parliamentarians who did not recognize that the nation, not the individual, held rights. </a:t>
            </a:r>
          </a:p>
          <a:p>
            <a:pPr marL="256116" indent="-256116" defTabSz="271105">
              <a:spcBef>
                <a:spcPts val="500"/>
              </a:spcBef>
              <a:buSzPct val="100000"/>
              <a:buAutoNum type="arabicPeriod" startAt="4"/>
              <a:defRPr sz="1452"/>
            </a:pPr>
            <a:r>
              <a:rPr i="1">
                <a:latin typeface="+mn-lt"/>
                <a:ea typeface="+mn-ea"/>
                <a:cs typeface="+mn-cs"/>
                <a:sym typeface="Helvetica"/>
              </a:rPr>
              <a:t>A hatred of Jews</a:t>
            </a:r>
            <a:r>
              <a:t>: rootless cosmopolitans uninterested in the ethnic or national identity and destiny; thieves and deceivers to boot; people who made their money through financial manipulation rather than heroic feats of engineering and construction.</a:t>
            </a:r>
          </a:p>
        </p:txBody>
      </p:sp>
      <p:pic>
        <p:nvPicPr>
          <p:cNvPr id="114" name="Erich_von_Manstein__ne_von_Lewinsky___.png" descr="Erich_von_Manstein__ne_von_Lewinsky___.png"/>
          <p:cNvPicPr>
            <a:picLocks noChangeAspect="1"/>
          </p:cNvPicPr>
          <p:nvPr/>
        </p:nvPicPr>
        <p:blipFill>
          <a:blip r:embed="rId2">
            <a:extLst/>
          </a:blip>
          <a:stretch>
            <a:fillRect/>
          </a:stretch>
        </p:blipFill>
        <p:spPr>
          <a:xfrm>
            <a:off x="4655816" y="1152992"/>
            <a:ext cx="4160253" cy="5251466"/>
          </a:xfrm>
          <a:prstGeom prst="rect">
            <a:avLst/>
          </a:prstGeom>
          <a:ln w="12700">
            <a:miter lim="400000"/>
          </a:ln>
        </p:spPr>
      </p:pic>
      <p:pic>
        <p:nvPicPr>
          <p:cNvPr id="115" name="Cursor_and_nuremberg_rally_-_Google_Search.png" descr="Cursor_and_nuremberg_rally_-_Google_Search.png"/>
          <p:cNvPicPr>
            <a:picLocks noChangeAspect="1"/>
          </p:cNvPicPr>
          <p:nvPr/>
        </p:nvPicPr>
        <p:blipFill>
          <a:blip r:embed="rId3">
            <a:extLst/>
          </a:blip>
          <a:stretch>
            <a:fillRect/>
          </a:stretch>
        </p:blipFill>
        <p:spPr>
          <a:xfrm>
            <a:off x="4291999" y="1152992"/>
            <a:ext cx="4490175" cy="5393771"/>
          </a:xfrm>
          <a:prstGeom prst="rect">
            <a:avLst/>
          </a:prstGeom>
          <a:ln w="12700">
            <a:miter lim="400000"/>
          </a:ln>
        </p:spPr>
      </p:pic>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Review: The U.S.: The Roaring Twenties"/>
          <p:cNvSpPr txBox="1"/>
          <p:nvPr>
            <p:ph type="title" idx="4294967295"/>
          </p:nvPr>
        </p:nvSpPr>
        <p:spPr>
          <a:xfrm>
            <a:off x="457199" y="-1"/>
            <a:ext cx="8234348" cy="1094173"/>
          </a:xfrm>
          <a:prstGeom prst="rect">
            <a:avLst/>
          </a:prstGeom>
        </p:spPr>
        <p:txBody>
          <a:bodyPr lIns="50800" tIns="50800" rIns="50800" bIns="50800"/>
          <a:lstStyle/>
          <a:p>
            <a:pPr lvl="1" defTabSz="246459">
              <a:defRPr sz="3360"/>
            </a:pPr>
            <a:r>
              <a:t>Review: The U.S.: The Roaring Twenties</a:t>
            </a:r>
          </a:p>
        </p:txBody>
      </p:sp>
      <p:sp>
        <p:nvSpPr>
          <p:cNvPr id="447" name="The boom of the 1920s…"/>
          <p:cNvSpPr txBox="1"/>
          <p:nvPr>
            <p:ph type="body" sz="half" idx="4294967295"/>
          </p:nvPr>
        </p:nvSpPr>
        <p:spPr>
          <a:xfrm>
            <a:off x="679141" y="1156078"/>
            <a:ext cx="3525832" cy="5111125"/>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The boom of the 1920s</a:t>
            </a:r>
          </a:p>
          <a:p>
            <a:pPr marL="362185" indent="-362185" defTabSz="914400">
              <a:spcBef>
                <a:spcPts val="800"/>
              </a:spcBef>
              <a:defRPr>
                <a:uFill>
                  <a:solidFill>
                    <a:srgbClr val="000000"/>
                  </a:solidFill>
                </a:uFill>
                <a:latin typeface="Calibri"/>
                <a:ea typeface="Calibri"/>
                <a:cs typeface="Calibri"/>
                <a:sym typeface="Calibri"/>
              </a:defRPr>
            </a:pPr>
            <a:r>
              <a:t>Mass production—the flowering of the Second Industrial Revolution</a:t>
            </a:r>
          </a:p>
          <a:p>
            <a:pPr marL="362185" indent="-362185" defTabSz="914400">
              <a:spcBef>
                <a:spcPts val="800"/>
              </a:spcBef>
              <a:defRPr>
                <a:uFill>
                  <a:solidFill>
                    <a:srgbClr val="000000"/>
                  </a:solidFill>
                </a:uFill>
                <a:latin typeface="Calibri"/>
                <a:ea typeface="Calibri"/>
                <a:cs typeface="Calibri"/>
                <a:sym typeface="Calibri"/>
              </a:defRPr>
            </a:pPr>
            <a:r>
              <a:t>“The business of America is business”</a:t>
            </a:r>
          </a:p>
          <a:p>
            <a:pPr marL="362185" indent="-362185" defTabSz="914400">
              <a:spcBef>
                <a:spcPts val="800"/>
              </a:spcBef>
              <a:defRPr>
                <a:uFill>
                  <a:solidFill>
                    <a:srgbClr val="000000"/>
                  </a:solidFill>
                </a:uFill>
                <a:latin typeface="Calibri"/>
                <a:ea typeface="Calibri"/>
                <a:cs typeface="Calibri"/>
                <a:sym typeface="Calibri"/>
              </a:defRPr>
            </a:pPr>
            <a:r>
              <a:t>Structural changes in the 1920s…</a:t>
            </a:r>
          </a:p>
        </p:txBody>
      </p:sp>
      <p:pic>
        <p:nvPicPr>
          <p:cNvPr id="448" name="the_great_gatsby_-_Google_Search.png" descr="the_great_gatsby_-_Google_Search.png"/>
          <p:cNvPicPr>
            <a:picLocks noChangeAspect="1"/>
          </p:cNvPicPr>
          <p:nvPr/>
        </p:nvPicPr>
        <p:blipFill>
          <a:blip r:embed="rId2">
            <a:extLst/>
          </a:blip>
          <a:stretch>
            <a:fillRect/>
          </a:stretch>
        </p:blipFill>
        <p:spPr>
          <a:xfrm>
            <a:off x="4204972" y="1156078"/>
            <a:ext cx="4480618" cy="5111125"/>
          </a:xfrm>
          <a:prstGeom prst="rect">
            <a:avLst/>
          </a:prstGeom>
          <a:ln w="12700">
            <a:miter lim="400000"/>
          </a:ln>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Structural Changes in the 1920s"/>
          <p:cNvSpPr txBox="1"/>
          <p:nvPr>
            <p:ph type="title"/>
          </p:nvPr>
        </p:nvSpPr>
        <p:spPr>
          <a:xfrm>
            <a:off x="371390" y="-1"/>
            <a:ext cx="8341552" cy="1071564"/>
          </a:xfrm>
          <a:prstGeom prst="rect">
            <a:avLst/>
          </a:prstGeom>
        </p:spPr>
        <p:txBody>
          <a:bodyPr/>
          <a:lstStyle>
            <a:lvl1pPr defTabSz="406908">
              <a:defRPr sz="4984"/>
            </a:lvl1pPr>
          </a:lstStyle>
          <a:p>
            <a:pPr/>
            <a:r>
              <a:t>Structural Changes in the 1920s</a:t>
            </a:r>
          </a:p>
        </p:txBody>
      </p:sp>
      <p:sp>
        <p:nvSpPr>
          <p:cNvPr id="451" name="Mass production—Henry Ford and the Model T…"/>
          <p:cNvSpPr txBox="1"/>
          <p:nvPr>
            <p:ph type="body" sz="half" idx="1"/>
          </p:nvPr>
        </p:nvSpPr>
        <p:spPr>
          <a:xfrm>
            <a:off x="371390" y="1071562"/>
            <a:ext cx="3866383" cy="5311433"/>
          </a:xfrm>
          <a:prstGeom prst="rect">
            <a:avLst/>
          </a:prstGeom>
        </p:spPr>
        <p:txBody>
          <a:bodyPr anchor="t"/>
          <a:lstStyle/>
          <a:p>
            <a:pPr>
              <a:spcBef>
                <a:spcPts val="800"/>
              </a:spcBef>
            </a:pPr>
            <a:r>
              <a:t>Mass production—Henry Ford and the Model T</a:t>
            </a:r>
          </a:p>
          <a:p>
            <a:pPr>
              <a:spcBef>
                <a:spcPts val="800"/>
              </a:spcBef>
            </a:pPr>
            <a:r>
              <a:t>End of mass immigration—immigration restrictions of 1924</a:t>
            </a:r>
          </a:p>
          <a:p>
            <a:pPr lvl="1">
              <a:spcBef>
                <a:spcPts val="800"/>
              </a:spcBef>
            </a:pPr>
            <a:r>
              <a:t>What do these do to the demand for construction, and construction workers?</a:t>
            </a:r>
          </a:p>
          <a:p>
            <a:pPr>
              <a:spcBef>
                <a:spcPts val="800"/>
              </a:spcBef>
            </a:pPr>
            <a:r>
              <a:t>The role of the stock market…</a:t>
            </a:r>
          </a:p>
          <a:p>
            <a:pPr>
              <a:spcBef>
                <a:spcPts val="800"/>
              </a:spcBef>
            </a:pPr>
            <a:r>
              <a:t>The role of the banking system…</a:t>
            </a:r>
          </a:p>
        </p:txBody>
      </p:sp>
      <p:pic>
        <p:nvPicPr>
          <p:cNvPr id="452" name="Measuring_Worth_-_U_S__GDP.png" descr="Measuring_Worth_-_U_S__GDP.png"/>
          <p:cNvPicPr>
            <a:picLocks noChangeAspect="0"/>
          </p:cNvPicPr>
          <p:nvPr/>
        </p:nvPicPr>
        <p:blipFill>
          <a:blip r:embed="rId2">
            <a:extLst/>
          </a:blip>
          <a:stretch>
            <a:fillRect/>
          </a:stretch>
        </p:blipFill>
        <p:spPr>
          <a:xfrm>
            <a:off x="4237772" y="1071562"/>
            <a:ext cx="4475171" cy="5311433"/>
          </a:xfrm>
          <a:prstGeom prst="rect">
            <a:avLst/>
          </a:prstGeom>
          <a:ln w="12700">
            <a:miter lim="400000"/>
          </a:ln>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Review: To Your iClickers"/>
          <p:cNvSpPr txBox="1"/>
          <p:nvPr>
            <p:ph type="title"/>
          </p:nvPr>
        </p:nvSpPr>
        <p:spPr>
          <a:xfrm>
            <a:off x="371390" y="-1"/>
            <a:ext cx="8341552" cy="1071564"/>
          </a:xfrm>
          <a:prstGeom prst="rect">
            <a:avLst/>
          </a:prstGeom>
        </p:spPr>
        <p:txBody>
          <a:bodyPr/>
          <a:lstStyle/>
          <a:p>
            <a:pPr/>
            <a:r>
              <a:t>Review: To Your iClickers</a:t>
            </a:r>
          </a:p>
        </p:txBody>
      </p:sp>
      <p:sp>
        <p:nvSpPr>
          <p:cNvPr id="455" name="John Maynard Keynes thought that the prosperity of the pre-WWI years was:…"/>
          <p:cNvSpPr txBox="1"/>
          <p:nvPr>
            <p:ph type="body" idx="1"/>
          </p:nvPr>
        </p:nvSpPr>
        <p:spPr>
          <a:xfrm>
            <a:off x="371390" y="1071562"/>
            <a:ext cx="5534324" cy="5311433"/>
          </a:xfrm>
          <a:prstGeom prst="rect">
            <a:avLst/>
          </a:prstGeom>
        </p:spPr>
        <p:txBody>
          <a:bodyPr anchor="t"/>
          <a:lstStyle/>
          <a:p>
            <a:pPr marL="0" indent="0" defTabSz="299858">
              <a:spcBef>
                <a:spcPts val="600"/>
              </a:spcBef>
              <a:buSzTx/>
              <a:buNone/>
              <a:defRPr sz="1752"/>
            </a:pPr>
            <a:r>
              <a:t>John Maynard Keynes thought that the prosperity of the pre-WWI years was:</a:t>
            </a:r>
          </a:p>
          <a:p>
            <a:pPr marL="0" indent="0" defTabSz="299858">
              <a:spcBef>
                <a:spcPts val="600"/>
              </a:spcBef>
              <a:buSzTx/>
              <a:buNone/>
              <a:defRPr sz="1752"/>
            </a:pPr>
          </a:p>
          <a:p>
            <a:pPr marL="292768" indent="-292768" defTabSz="299858">
              <a:spcBef>
                <a:spcPts val="600"/>
              </a:spcBef>
              <a:buSzPct val="100000"/>
              <a:buAutoNum type="alphaUcPeriod" startAt="1"/>
              <a:defRPr sz="1752"/>
            </a:pPr>
            <a:r>
              <a:t>Natural and stable: a logical development out of human drives that went from strength to strength, and could only be overthrown by a very unlikely disaster.</a:t>
            </a:r>
          </a:p>
          <a:p>
            <a:pPr marL="292768" indent="-292768" defTabSz="299858">
              <a:spcBef>
                <a:spcPts val="600"/>
              </a:spcBef>
              <a:buSzPct val="100000"/>
              <a:buAutoNum type="alphaUcPeriod" startAt="1"/>
              <a:defRPr sz="1752"/>
            </a:pPr>
            <a:r>
              <a:t>Artificial and unstable, and based on a very complicated system in which, largely by chance, a lot happened to go right.</a:t>
            </a:r>
          </a:p>
          <a:p>
            <a:pPr marL="292768" indent="-292768" defTabSz="299858">
              <a:spcBef>
                <a:spcPts val="600"/>
              </a:spcBef>
              <a:buSzPct val="100000"/>
              <a:buAutoNum type="alphaUcPeriod" startAt="1"/>
              <a:defRPr sz="1752"/>
            </a:pPr>
            <a:r>
              <a:t>Natural but unstable, in that it was a logical development out of humanity’s trading nature but could be disturbed by other human drives—like tribalism, and the lust for domination.</a:t>
            </a:r>
          </a:p>
          <a:p>
            <a:pPr marL="292768" indent="-292768" defTabSz="299858">
              <a:spcBef>
                <a:spcPts val="600"/>
              </a:spcBef>
              <a:buSzPct val="100000"/>
              <a:buAutoNum type="alphaUcPeriod" startAt="1"/>
              <a:defRPr sz="1752"/>
            </a:pPr>
            <a:r>
              <a:t>Artificial but stable, as constructed by the greatest minds of the age, and only overthrown by a very unlikely disaster.</a:t>
            </a:r>
          </a:p>
          <a:p>
            <a:pPr marL="292768" indent="-292768" defTabSz="299858">
              <a:spcBef>
                <a:spcPts val="600"/>
              </a:spcBef>
              <a:buSzPct val="100000"/>
              <a:buAutoNum type="alphaUcPeriod" startAt="1"/>
              <a:defRPr sz="1752"/>
            </a:pPr>
            <a:r>
              <a:t>None of the above</a:t>
            </a:r>
          </a:p>
        </p:txBody>
      </p:sp>
      <p:pic>
        <p:nvPicPr>
          <p:cNvPr id="456" name="images.jpeg" descr="images.jpeg"/>
          <p:cNvPicPr>
            <a:picLocks noChangeAspect="1"/>
          </p:cNvPicPr>
          <p:nvPr/>
        </p:nvPicPr>
        <p:blipFill>
          <a:blip r:embed="rId2">
            <a:extLst/>
          </a:blip>
          <a:stretch>
            <a:fillRect/>
          </a:stretch>
        </p:blipFill>
        <p:spPr>
          <a:xfrm>
            <a:off x="5766067" y="1071562"/>
            <a:ext cx="2946876" cy="5311433"/>
          </a:xfrm>
          <a:prstGeom prst="rect">
            <a:avLst/>
          </a:prstGeom>
          <a:ln w="12700">
            <a:miter lim="400000"/>
          </a:ln>
        </p:spPr>
      </p:pic>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Review: Why the “Perfect Storm” of 1929-1933?"/>
          <p:cNvSpPr txBox="1"/>
          <p:nvPr>
            <p:ph type="title" idx="4294967295"/>
          </p:nvPr>
        </p:nvSpPr>
        <p:spPr>
          <a:xfrm>
            <a:off x="457199" y="-1"/>
            <a:ext cx="8228391" cy="1023141"/>
          </a:xfrm>
          <a:prstGeom prst="rect">
            <a:avLst/>
          </a:prstGeom>
        </p:spPr>
        <p:txBody>
          <a:bodyPr lIns="50800" tIns="50800" rIns="50800" bIns="50800"/>
          <a:lstStyle>
            <a:lvl1pPr defTabSz="221813">
              <a:defRPr sz="3024"/>
            </a:lvl1pPr>
          </a:lstStyle>
          <a:p>
            <a:pPr/>
            <a:r>
              <a:t>Review: Why the “Perfect Storm” of 1929-1933?</a:t>
            </a:r>
          </a:p>
        </p:txBody>
      </p:sp>
      <p:sp>
        <p:nvSpPr>
          <p:cNvPr id="459" name="Previous Cycles:…"/>
          <p:cNvSpPr txBox="1"/>
          <p:nvPr>
            <p:ph type="body" sz="half" idx="4294967295"/>
          </p:nvPr>
        </p:nvSpPr>
        <p:spPr>
          <a:xfrm>
            <a:off x="457199" y="1023139"/>
            <a:ext cx="4117828"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Previous Cycles:</a:t>
            </a:r>
          </a:p>
          <a:p>
            <a:pPr lvl="1" marL="685682" indent="-307857" defTabSz="777240">
              <a:spcBef>
                <a:spcPts val="700"/>
              </a:spcBef>
              <a:defRPr sz="2040">
                <a:uFill>
                  <a:solidFill>
                    <a:srgbClr val="000000"/>
                  </a:solidFill>
                </a:uFill>
                <a:latin typeface="Calibri"/>
                <a:ea typeface="Calibri"/>
                <a:cs typeface="Calibri"/>
                <a:sym typeface="Calibri"/>
              </a:defRPr>
            </a:pPr>
            <a:r>
              <a:t>1873—railroad</a:t>
            </a:r>
          </a:p>
          <a:p>
            <a:pPr lvl="1" marL="685682" indent="-307857" defTabSz="777240">
              <a:spcBef>
                <a:spcPts val="700"/>
              </a:spcBef>
              <a:defRPr sz="2040">
                <a:uFill>
                  <a:solidFill>
                    <a:srgbClr val="000000"/>
                  </a:solidFill>
                </a:uFill>
                <a:latin typeface="Calibri"/>
                <a:ea typeface="Calibri"/>
                <a:cs typeface="Calibri"/>
                <a:sym typeface="Calibri"/>
              </a:defRPr>
            </a:pPr>
            <a:r>
              <a:t>1884—railroad redux</a:t>
            </a:r>
          </a:p>
          <a:p>
            <a:pPr lvl="1" marL="685682" indent="-307857" defTabSz="777240">
              <a:spcBef>
                <a:spcPts val="700"/>
              </a:spcBef>
              <a:defRPr sz="2040">
                <a:uFill>
                  <a:solidFill>
                    <a:srgbClr val="000000"/>
                  </a:solidFill>
                </a:uFill>
                <a:latin typeface="Calibri"/>
                <a:ea typeface="Calibri"/>
                <a:cs typeface="Calibri"/>
                <a:sym typeface="Calibri"/>
              </a:defRPr>
            </a:pPr>
            <a:r>
              <a:t>1893—free silver</a:t>
            </a:r>
          </a:p>
          <a:p>
            <a:pPr lvl="1" marL="685682" indent="-307857" defTabSz="777240">
              <a:spcBef>
                <a:spcPts val="700"/>
              </a:spcBef>
              <a:defRPr sz="2040">
                <a:uFill>
                  <a:solidFill>
                    <a:srgbClr val="000000"/>
                  </a:solidFill>
                </a:uFill>
                <a:latin typeface="Calibri"/>
                <a:ea typeface="Calibri"/>
                <a:cs typeface="Calibri"/>
                <a:sym typeface="Calibri"/>
              </a:defRPr>
            </a:pPr>
            <a:r>
              <a:t>1904—Northern Securities</a:t>
            </a:r>
          </a:p>
          <a:p>
            <a:pPr lvl="1" marL="685682" indent="-307857" defTabSz="777240">
              <a:spcBef>
                <a:spcPts val="700"/>
              </a:spcBef>
              <a:defRPr sz="2040">
                <a:uFill>
                  <a:solidFill>
                    <a:srgbClr val="000000"/>
                  </a:solidFill>
                </a:uFill>
                <a:latin typeface="Calibri"/>
                <a:ea typeface="Calibri"/>
                <a:cs typeface="Calibri"/>
                <a:sym typeface="Calibri"/>
              </a:defRPr>
            </a:pPr>
            <a:r>
              <a:t>1907—gold drain to Britain</a:t>
            </a:r>
          </a:p>
          <a:p>
            <a:pPr lvl="1" marL="685682" indent="-307857" defTabSz="777240">
              <a:spcBef>
                <a:spcPts val="700"/>
              </a:spcBef>
              <a:defRPr sz="2040">
                <a:uFill>
                  <a:solidFill>
                    <a:srgbClr val="000000"/>
                  </a:solidFill>
                </a:uFill>
                <a:latin typeface="Calibri"/>
                <a:ea typeface="Calibri"/>
                <a:cs typeface="Calibri"/>
                <a:sym typeface="Calibri"/>
              </a:defRPr>
            </a:pPr>
            <a:r>
              <a:t>1914—disruption of the start of WWI</a:t>
            </a:r>
          </a:p>
          <a:p>
            <a:pPr lvl="1" marL="685682" indent="-307857" defTabSz="777240">
              <a:spcBef>
                <a:spcPts val="700"/>
              </a:spcBef>
              <a:defRPr sz="2040">
                <a:uFill>
                  <a:solidFill>
                    <a:srgbClr val="000000"/>
                  </a:solidFill>
                </a:uFill>
                <a:latin typeface="Calibri"/>
                <a:ea typeface="Calibri"/>
                <a:cs typeface="Calibri"/>
                <a:sym typeface="Calibri"/>
              </a:defRPr>
            </a:pPr>
            <a:r>
              <a:t>1920—deflation; return to “normalcy”</a:t>
            </a:r>
          </a:p>
          <a:p>
            <a:pPr marL="307857" indent="-307857" defTabSz="777240">
              <a:spcBef>
                <a:spcPts val="700"/>
              </a:spcBef>
              <a:defRPr sz="2040">
                <a:uFill>
                  <a:solidFill>
                    <a:srgbClr val="000000"/>
                  </a:solidFill>
                </a:uFill>
                <a:latin typeface="Calibri"/>
                <a:ea typeface="Calibri"/>
                <a:cs typeface="Calibri"/>
                <a:sym typeface="Calibri"/>
              </a:defRPr>
            </a:pPr>
            <a:r>
              <a:t>What brought previous downturns to a halt?</a:t>
            </a:r>
          </a:p>
          <a:p>
            <a:pPr marL="307857" indent="-307857" defTabSz="777240">
              <a:spcBef>
                <a:spcPts val="700"/>
              </a:spcBef>
              <a:defRPr sz="2040">
                <a:uFill>
                  <a:solidFill>
                    <a:srgbClr val="000000"/>
                  </a:solidFill>
                </a:uFill>
                <a:latin typeface="Calibri"/>
                <a:ea typeface="Calibri"/>
                <a:cs typeface="Calibri"/>
                <a:sym typeface="Calibri"/>
              </a:defRPr>
            </a:pPr>
            <a:r>
              <a:t>What made the Great Depression so great?</a:t>
            </a:r>
          </a:p>
        </p:txBody>
      </p:sp>
      <p:pic>
        <p:nvPicPr>
          <p:cNvPr id="460" name="Image" descr="Image"/>
          <p:cNvPicPr>
            <a:picLocks noChangeAspect="0"/>
          </p:cNvPicPr>
          <p:nvPr/>
        </p:nvPicPr>
        <p:blipFill>
          <a:blip r:embed="rId2">
            <a:extLst/>
          </a:blip>
          <a:stretch>
            <a:fillRect/>
          </a:stretch>
        </p:blipFill>
        <p:spPr>
          <a:xfrm>
            <a:off x="4575026" y="1023139"/>
            <a:ext cx="4110564" cy="5244064"/>
          </a:xfrm>
          <a:prstGeom prst="rect">
            <a:avLst/>
          </a:prstGeom>
          <a:ln w="12700">
            <a:miter lim="400000"/>
          </a:ln>
        </p:spPr>
      </p:pic>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General Glut"/>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General Glut</a:t>
            </a:r>
          </a:p>
        </p:txBody>
      </p:sp>
      <p:sp>
        <p:nvSpPr>
          <p:cNvPr id="463" name="How is it that there can be a &quot;general glut&quot; in which pretty much every produced commodity and the labor of workers are in excess supply, given that humans are far from satiated with production goods and given that one person's expenditure is another person's income?…"/>
          <p:cNvSpPr txBox="1"/>
          <p:nvPr>
            <p:ph type="body" idx="4294967295"/>
          </p:nvPr>
        </p:nvSpPr>
        <p:spPr>
          <a:xfrm>
            <a:off x="457199" y="1023139"/>
            <a:ext cx="8228391" cy="5244064"/>
          </a:xfrm>
          <a:prstGeom prst="rect">
            <a:avLst/>
          </a:prstGeom>
        </p:spPr>
        <p:txBody>
          <a:bodyPr lIns="50800" tIns="50800" rIns="50800" bIns="50800" anchor="t"/>
          <a:lstStyle/>
          <a:p>
            <a:pPr marL="315101" indent="-315101" defTabSz="795527">
              <a:spcBef>
                <a:spcPts val="700"/>
              </a:spcBef>
              <a:defRPr sz="2088">
                <a:uFill>
                  <a:solidFill>
                    <a:srgbClr val="000000"/>
                  </a:solidFill>
                </a:uFill>
                <a:latin typeface="Calibri"/>
                <a:ea typeface="Calibri"/>
                <a:cs typeface="Calibri"/>
                <a:sym typeface="Calibri"/>
              </a:defRPr>
            </a:pPr>
            <a:r>
              <a:t>How is it that there can be a "general glut" in which pretty much every produced commodity and the labor of workers are in excess supply, given that humans are far from satiated with production goods and given that one person's expenditure is another person's income?</a:t>
            </a:r>
          </a:p>
          <a:p>
            <a:pPr marL="315101" indent="-315101" defTabSz="795527">
              <a:spcBef>
                <a:spcPts val="700"/>
              </a:spcBef>
              <a:defRPr sz="2088">
                <a:uFill>
                  <a:solidFill>
                    <a:srgbClr val="000000"/>
                  </a:solidFill>
                </a:uFill>
                <a:latin typeface="Calibri"/>
                <a:ea typeface="Calibri"/>
                <a:cs typeface="Calibri"/>
                <a:sym typeface="Calibri"/>
              </a:defRPr>
            </a:pPr>
            <a:r>
              <a:t>Remember: you can take your income and use it either to buy things that are useful or to build up your stock of cash money. If there is excess demand for useful commodities, people can switch from producing whatever they were making to producing whatever is in short supply. </a:t>
            </a:r>
          </a:p>
          <a:p>
            <a:pPr marL="315101" indent="-315101" defTabSz="795527">
              <a:spcBef>
                <a:spcPts val="700"/>
              </a:spcBef>
              <a:defRPr sz="2088">
                <a:uFill>
                  <a:solidFill>
                    <a:srgbClr val="000000"/>
                  </a:solidFill>
                </a:uFill>
                <a:latin typeface="Calibri"/>
                <a:ea typeface="Calibri"/>
                <a:cs typeface="Calibri"/>
                <a:sym typeface="Calibri"/>
              </a:defRPr>
            </a:pPr>
            <a:r>
              <a:t>But the only way to build up your stock of cash is to try to cut your spending below your income. And since one person's spending is another person's income, that simply cannot be done in general. </a:t>
            </a:r>
          </a:p>
          <a:p>
            <a:pPr marL="315101" indent="-315101" defTabSz="795527">
              <a:spcBef>
                <a:spcPts val="700"/>
              </a:spcBef>
              <a:defRPr sz="2088">
                <a:uFill>
                  <a:solidFill>
                    <a:srgbClr val="000000"/>
                  </a:solidFill>
                </a:uFill>
                <a:latin typeface="Calibri"/>
                <a:ea typeface="Calibri"/>
                <a:cs typeface="Calibri"/>
                <a:sym typeface="Calibri"/>
              </a:defRPr>
            </a:pPr>
            <a:r>
              <a:t>If people in general try, the result is that spending and incomes fall economywide until they are both at such a low level that people de-prioritize building up their cash holdings.</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What Had Ended Previous Downturns?"/>
          <p:cNvSpPr txBox="1"/>
          <p:nvPr>
            <p:ph type="title" idx="4294967295"/>
          </p:nvPr>
        </p:nvSpPr>
        <p:spPr>
          <a:xfrm>
            <a:off x="457199" y="-1"/>
            <a:ext cx="8228391" cy="1023141"/>
          </a:xfrm>
          <a:prstGeom prst="rect">
            <a:avLst/>
          </a:prstGeom>
        </p:spPr>
        <p:txBody>
          <a:bodyPr lIns="50800" tIns="50800" rIns="50800" bIns="50800"/>
          <a:lstStyle>
            <a:lvl1pPr defTabSz="250567">
              <a:defRPr sz="3416">
                <a:solidFill>
                  <a:srgbClr val="000080"/>
                </a:solidFill>
              </a:defRPr>
            </a:lvl1pPr>
          </a:lstStyle>
          <a:p>
            <a:pPr/>
            <a:r>
              <a:t>What Had Ended Previous Downturns?</a:t>
            </a:r>
          </a:p>
        </p:txBody>
      </p:sp>
      <p:sp>
        <p:nvSpPr>
          <p:cNvPr id="466" name="Previous Cycles:…"/>
          <p:cNvSpPr txBox="1"/>
          <p:nvPr>
            <p:ph type="body" sz="half" idx="4294967295"/>
          </p:nvPr>
        </p:nvSpPr>
        <p:spPr>
          <a:xfrm>
            <a:off x="457199" y="1023139"/>
            <a:ext cx="4117828"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Previous Cycles:</a:t>
            </a:r>
          </a:p>
          <a:p>
            <a:pPr lvl="1" marL="685682" indent="-307857" defTabSz="777240">
              <a:spcBef>
                <a:spcPts val="700"/>
              </a:spcBef>
              <a:defRPr sz="2040">
                <a:uFill>
                  <a:solidFill>
                    <a:srgbClr val="000000"/>
                  </a:solidFill>
                </a:uFill>
                <a:latin typeface="Calibri"/>
                <a:ea typeface="Calibri"/>
                <a:cs typeface="Calibri"/>
                <a:sym typeface="Calibri"/>
              </a:defRPr>
            </a:pPr>
            <a:r>
              <a:t>1873—RR investment drops to zero</a:t>
            </a:r>
          </a:p>
          <a:p>
            <a:pPr lvl="1" marL="685682" indent="-307857" defTabSz="777240">
              <a:spcBef>
                <a:spcPts val="700"/>
              </a:spcBef>
              <a:defRPr sz="2040">
                <a:uFill>
                  <a:solidFill>
                    <a:srgbClr val="000000"/>
                  </a:solidFill>
                </a:uFill>
                <a:latin typeface="Calibri"/>
                <a:ea typeface="Calibri"/>
                <a:cs typeface="Calibri"/>
                <a:sym typeface="Calibri"/>
              </a:defRPr>
            </a:pPr>
            <a:r>
              <a:t>1884—RR investment drops to zero</a:t>
            </a:r>
          </a:p>
          <a:p>
            <a:pPr lvl="1" marL="685682" indent="-307857" defTabSz="777240">
              <a:spcBef>
                <a:spcPts val="700"/>
              </a:spcBef>
              <a:defRPr sz="2040">
                <a:uFill>
                  <a:solidFill>
                    <a:srgbClr val="000000"/>
                  </a:solidFill>
                </a:uFill>
                <a:latin typeface="Calibri"/>
                <a:ea typeface="Calibri"/>
                <a:cs typeface="Calibri"/>
                <a:sym typeface="Calibri"/>
              </a:defRPr>
            </a:pPr>
            <a:r>
              <a:t>1893—confidence that gold standard will be kept</a:t>
            </a:r>
          </a:p>
          <a:p>
            <a:pPr lvl="1" marL="685682" indent="-307857" defTabSz="777240">
              <a:spcBef>
                <a:spcPts val="700"/>
              </a:spcBef>
              <a:defRPr sz="2040">
                <a:uFill>
                  <a:solidFill>
                    <a:srgbClr val="000000"/>
                  </a:solidFill>
                </a:uFill>
                <a:latin typeface="Calibri"/>
                <a:ea typeface="Calibri"/>
                <a:cs typeface="Calibri"/>
                <a:sym typeface="Calibri"/>
              </a:defRPr>
            </a:pPr>
            <a:r>
              <a:t>1904—Theodore Roosevelt</a:t>
            </a:r>
          </a:p>
          <a:p>
            <a:pPr lvl="1" marL="685682" indent="-307857" defTabSz="777240">
              <a:spcBef>
                <a:spcPts val="700"/>
              </a:spcBef>
              <a:defRPr sz="2040">
                <a:uFill>
                  <a:solidFill>
                    <a:srgbClr val="000000"/>
                  </a:solidFill>
                </a:uFill>
                <a:latin typeface="Calibri"/>
                <a:ea typeface="Calibri"/>
                <a:cs typeface="Calibri"/>
                <a:sym typeface="Calibri"/>
              </a:defRPr>
            </a:pPr>
            <a:r>
              <a:t>1907—J.P. Morgan constitutes himself a pick-up central bank</a:t>
            </a:r>
          </a:p>
          <a:p>
            <a:pPr lvl="1" marL="685682" indent="-307857" defTabSz="777240">
              <a:spcBef>
                <a:spcPts val="700"/>
              </a:spcBef>
              <a:defRPr sz="2040">
                <a:uFill>
                  <a:solidFill>
                    <a:srgbClr val="000000"/>
                  </a:solidFill>
                </a:uFill>
                <a:latin typeface="Calibri"/>
                <a:ea typeface="Calibri"/>
                <a:cs typeface="Calibri"/>
                <a:sym typeface="Calibri"/>
              </a:defRPr>
            </a:pPr>
            <a:r>
              <a:t>1914—profits from European war demand WWI</a:t>
            </a:r>
          </a:p>
          <a:p>
            <a:pPr lvl="1" marL="685682" indent="-307857" defTabSz="777240">
              <a:spcBef>
                <a:spcPts val="700"/>
              </a:spcBef>
              <a:defRPr sz="2040">
                <a:uFill>
                  <a:solidFill>
                    <a:srgbClr val="000000"/>
                  </a:solidFill>
                </a:uFill>
                <a:latin typeface="Calibri"/>
                <a:ea typeface="Calibri"/>
                <a:cs typeface="Calibri"/>
                <a:sym typeface="Calibri"/>
              </a:defRPr>
            </a:pPr>
            <a:r>
              <a:t>1920—Federal Reserve reverses course</a:t>
            </a:r>
          </a:p>
        </p:txBody>
      </p:sp>
      <p:pic>
        <p:nvPicPr>
          <p:cNvPr id="467" name="Image" descr="Image"/>
          <p:cNvPicPr>
            <a:picLocks noChangeAspect="0"/>
          </p:cNvPicPr>
          <p:nvPr/>
        </p:nvPicPr>
        <p:blipFill>
          <a:blip r:embed="rId2">
            <a:extLst/>
          </a:blip>
          <a:stretch>
            <a:fillRect/>
          </a:stretch>
        </p:blipFill>
        <p:spPr>
          <a:xfrm>
            <a:off x="4575026" y="1023139"/>
            <a:ext cx="4110564" cy="5244064"/>
          </a:xfrm>
          <a:prstGeom prst="rect">
            <a:avLst/>
          </a:prstGeom>
          <a:ln w="12700">
            <a:miter lim="400000"/>
          </a:ln>
        </p:spPr>
      </p:pic>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Interwar Gold Standard"/>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Interwar Gold Standard</a:t>
            </a:r>
          </a:p>
        </p:txBody>
      </p:sp>
      <p:sp>
        <p:nvSpPr>
          <p:cNvPr id="470" name="The interwar gold standard caused, deepened, and definitely did nothing toward curing or ameliorating the Great Depression?…"/>
          <p:cNvSpPr txBox="1"/>
          <p:nvPr>
            <p:ph type="body" idx="4294967295"/>
          </p:nvPr>
        </p:nvSpPr>
        <p:spPr>
          <a:xfrm>
            <a:off x="457199" y="1023139"/>
            <a:ext cx="8228391"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The interwar gold standard caused, deepened, and definitely did nothing toward curing or ameliorating the Great Depression?</a:t>
            </a:r>
          </a:p>
          <a:p>
            <a:pPr marL="307857" indent="-307857" defTabSz="777240">
              <a:spcBef>
                <a:spcPts val="700"/>
              </a:spcBef>
              <a:defRPr sz="2040">
                <a:uFill>
                  <a:solidFill>
                    <a:srgbClr val="000000"/>
                  </a:solidFill>
                </a:uFill>
                <a:latin typeface="Calibri"/>
                <a:ea typeface="Calibri"/>
                <a:cs typeface="Calibri"/>
                <a:sym typeface="Calibri"/>
              </a:defRPr>
            </a:pPr>
            <a:r>
              <a:t>There is nothing worse than attempting to credibly commit to an incredible policy</a:t>
            </a:r>
          </a:p>
          <a:p>
            <a:pPr lvl="1" marL="685682" indent="-307857" defTabSz="777240">
              <a:spcBef>
                <a:spcPts val="700"/>
              </a:spcBef>
              <a:defRPr sz="2040">
                <a:uFill>
                  <a:solidFill>
                    <a:srgbClr val="000000"/>
                  </a:solidFill>
                </a:uFill>
                <a:latin typeface="Calibri"/>
                <a:ea typeface="Calibri"/>
                <a:cs typeface="Calibri"/>
                <a:sym typeface="Calibri"/>
              </a:defRPr>
            </a:pPr>
            <a:r>
              <a:t>The fear that the gold standard would break down caused people to want to hoard cash—to build up their cash holdings. </a:t>
            </a:r>
          </a:p>
          <a:p>
            <a:pPr lvl="1" marL="685682" indent="-307857" defTabSz="777240">
              <a:spcBef>
                <a:spcPts val="700"/>
              </a:spcBef>
              <a:defRPr sz="2040">
                <a:uFill>
                  <a:solidFill>
                    <a:srgbClr val="000000"/>
                  </a:solidFill>
                </a:uFill>
                <a:latin typeface="Calibri"/>
                <a:ea typeface="Calibri"/>
                <a:cs typeface="Calibri"/>
                <a:sym typeface="Calibri"/>
              </a:defRPr>
            </a:pPr>
            <a:r>
              <a:t>The fear that the gold standard would break down caused governments to be extremely unwilling to boost their economies' cash supplies—such boosts might, governments feared, undermine confidence that their country would stay on the gold standard. </a:t>
            </a:r>
          </a:p>
          <a:p>
            <a:pPr marL="307857" indent="-307857" defTabSz="777240">
              <a:spcBef>
                <a:spcPts val="700"/>
              </a:spcBef>
              <a:defRPr sz="2040">
                <a:uFill>
                  <a:solidFill>
                    <a:srgbClr val="000000"/>
                  </a:solidFill>
                </a:uFill>
                <a:latin typeface="Calibri"/>
                <a:ea typeface="Calibri"/>
                <a:cs typeface="Calibri"/>
                <a:sym typeface="Calibri"/>
              </a:defRPr>
            </a:pPr>
            <a:r>
              <a:t>Big depressions happen when the popular demand for cash outstrips the government's supply</a:t>
            </a:r>
          </a:p>
          <a:p>
            <a:pPr marL="307857" indent="-307857" defTabSz="777240">
              <a:spcBef>
                <a:spcPts val="700"/>
              </a:spcBef>
              <a:defRPr sz="2040">
                <a:uFill>
                  <a:solidFill>
                    <a:srgbClr val="000000"/>
                  </a:solidFill>
                </a:uFill>
                <a:latin typeface="Calibri"/>
                <a:ea typeface="Calibri"/>
                <a:cs typeface="Calibri"/>
                <a:sym typeface="Calibri"/>
              </a:defRPr>
            </a:pPr>
            <a:r>
              <a:t>The interwar gold standard was thus a powerful motivator and stage-setter pushing both people and governments into the patterns of behavior that produced the Great Depression</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Crying ‘Fire! Fire!’ in Noah’s Flood…”"/>
          <p:cNvSpPr txBox="1"/>
          <p:nvPr>
            <p:ph type="title" idx="4294967295"/>
          </p:nvPr>
        </p:nvSpPr>
        <p:spPr>
          <a:xfrm>
            <a:off x="457199" y="-1"/>
            <a:ext cx="8228391" cy="1023141"/>
          </a:xfrm>
          <a:prstGeom prst="rect">
            <a:avLst/>
          </a:prstGeom>
        </p:spPr>
        <p:txBody>
          <a:bodyPr lIns="50800" tIns="50800" rIns="50800" bIns="50800"/>
          <a:lstStyle>
            <a:lvl1pPr defTabSz="254674">
              <a:defRPr sz="3472">
                <a:solidFill>
                  <a:srgbClr val="000080"/>
                </a:solidFill>
              </a:defRPr>
            </a:lvl1pPr>
          </a:lstStyle>
          <a:p>
            <a:pPr/>
            <a:r>
              <a:t>“Crying ‘Fire! Fire!’ in Noah’s Flood…”</a:t>
            </a:r>
          </a:p>
        </p:txBody>
      </p:sp>
      <p:sp>
        <p:nvSpPr>
          <p:cNvPr id="473" name="France gold acquisition policy…"/>
          <p:cNvSpPr txBox="1"/>
          <p:nvPr>
            <p:ph type="body" sz="half" idx="4294967295"/>
          </p:nvPr>
        </p:nvSpPr>
        <p:spPr>
          <a:xfrm>
            <a:off x="457199" y="1023139"/>
            <a:ext cx="4117828" cy="5535216"/>
          </a:xfrm>
          <a:prstGeom prst="rect">
            <a:avLst/>
          </a:prstGeom>
        </p:spPr>
        <p:txBody>
          <a:bodyPr lIns="50800" tIns="50800" rIns="50800" bIns="50800" anchor="t"/>
          <a:lstStyle/>
          <a:p>
            <a:pPr marL="340454" indent="-340454" defTabSz="859536">
              <a:spcBef>
                <a:spcPts val="700"/>
              </a:spcBef>
              <a:defRPr sz="2256">
                <a:uFill>
                  <a:solidFill>
                    <a:srgbClr val="000000"/>
                  </a:solidFill>
                </a:uFill>
                <a:latin typeface="Calibri"/>
                <a:ea typeface="Calibri"/>
                <a:cs typeface="Calibri"/>
                <a:sym typeface="Calibri"/>
              </a:defRPr>
            </a:pPr>
            <a:r>
              <a:t>France gold acquisition policy</a:t>
            </a:r>
          </a:p>
          <a:p>
            <a:pPr marL="340454" indent="-340454" defTabSz="859536">
              <a:spcBef>
                <a:spcPts val="700"/>
              </a:spcBef>
              <a:defRPr sz="2256">
                <a:uFill>
                  <a:solidFill>
                    <a:srgbClr val="000000"/>
                  </a:solidFill>
                </a:uFill>
                <a:latin typeface="Calibri"/>
                <a:ea typeface="Calibri"/>
                <a:cs typeface="Calibri"/>
                <a:sym typeface="Calibri"/>
              </a:defRPr>
            </a:pPr>
            <a:r>
              <a:t>American gold acquisition policy</a:t>
            </a:r>
          </a:p>
          <a:p>
            <a:pPr marL="340454" indent="-340454" defTabSz="859536">
              <a:spcBef>
                <a:spcPts val="700"/>
              </a:spcBef>
              <a:defRPr sz="2256">
                <a:uFill>
                  <a:solidFill>
                    <a:srgbClr val="000000"/>
                  </a:solidFill>
                </a:uFill>
                <a:latin typeface="Calibri"/>
                <a:ea typeface="Calibri"/>
                <a:cs typeface="Calibri"/>
                <a:sym typeface="Calibri"/>
              </a:defRPr>
            </a:pPr>
            <a:r>
              <a:t>The weakness of the gold-exchange standard—that people knew the gold standard could and would be abandoned</a:t>
            </a:r>
          </a:p>
          <a:p>
            <a:pPr lvl="1" marL="758284" indent="-340454" defTabSz="859536">
              <a:spcBef>
                <a:spcPts val="700"/>
              </a:spcBef>
              <a:defRPr sz="2256">
                <a:uFill>
                  <a:solidFill>
                    <a:srgbClr val="000000"/>
                  </a:solidFill>
                </a:uFill>
                <a:latin typeface="Calibri"/>
                <a:ea typeface="Calibri"/>
                <a:cs typeface="Calibri"/>
                <a:sym typeface="Calibri"/>
              </a:defRPr>
            </a:pPr>
            <a:r>
              <a:t>Labor-side pressure…</a:t>
            </a:r>
          </a:p>
          <a:p>
            <a:pPr lvl="1" marL="758284" indent="-340454" defTabSz="859536">
              <a:spcBef>
                <a:spcPts val="700"/>
              </a:spcBef>
              <a:defRPr sz="2256">
                <a:uFill>
                  <a:solidFill>
                    <a:srgbClr val="000000"/>
                  </a:solidFill>
                </a:uFill>
                <a:latin typeface="Calibri"/>
                <a:ea typeface="Calibri"/>
                <a:cs typeface="Calibri"/>
                <a:sym typeface="Calibri"/>
              </a:defRPr>
            </a:pPr>
            <a:r>
              <a:t>Nothing worse than an attempt to credibly commit to an incredible policy…</a:t>
            </a:r>
          </a:p>
          <a:p>
            <a:pPr marL="340454" indent="-340454" defTabSz="859536">
              <a:spcBef>
                <a:spcPts val="700"/>
              </a:spcBef>
              <a:defRPr sz="2256">
                <a:uFill>
                  <a:solidFill>
                    <a:srgbClr val="000000"/>
                  </a:solidFill>
                </a:uFill>
                <a:latin typeface="Calibri"/>
                <a:ea typeface="Calibri"/>
                <a:cs typeface="Calibri"/>
                <a:sym typeface="Calibri"/>
              </a:defRPr>
            </a:pPr>
            <a:r>
              <a:t>And then the belief that inflation was always just around the corner…</a:t>
            </a:r>
          </a:p>
        </p:txBody>
      </p:sp>
      <p:pic>
        <p:nvPicPr>
          <p:cNvPr id="474" name="UK_Economy_in_the_1920s___Economics_Help.png" descr="UK_Economy_in_the_1920s___Economics_Help.png"/>
          <p:cNvPicPr>
            <a:picLocks noChangeAspect="0"/>
          </p:cNvPicPr>
          <p:nvPr/>
        </p:nvPicPr>
        <p:blipFill>
          <a:blip r:embed="rId2">
            <a:extLst/>
          </a:blip>
          <a:stretch>
            <a:fillRect/>
          </a:stretch>
        </p:blipFill>
        <p:spPr>
          <a:xfrm>
            <a:off x="4470776" y="1023139"/>
            <a:ext cx="4214814" cy="5535216"/>
          </a:xfrm>
          <a:prstGeom prst="rect">
            <a:avLst/>
          </a:prstGeom>
          <a:ln w="12700">
            <a:miter lim="400000"/>
          </a:ln>
        </p:spPr>
      </p:pic>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The Role of the Stock Market"/>
          <p:cNvSpPr txBox="1"/>
          <p:nvPr>
            <p:ph type="title" idx="4294967295"/>
          </p:nvPr>
        </p:nvSpPr>
        <p:spPr>
          <a:xfrm>
            <a:off x="457199" y="-1"/>
            <a:ext cx="8228391" cy="1023141"/>
          </a:xfrm>
          <a:prstGeom prst="rect">
            <a:avLst/>
          </a:prstGeom>
        </p:spPr>
        <p:txBody>
          <a:bodyPr lIns="50800" tIns="50800" rIns="50800" bIns="50800"/>
          <a:lstStyle>
            <a:lvl1pPr defTabSz="340935">
              <a:defRPr sz="4648">
                <a:solidFill>
                  <a:srgbClr val="000080"/>
                </a:solidFill>
              </a:defRPr>
            </a:lvl1pPr>
          </a:lstStyle>
          <a:p>
            <a:pPr/>
            <a:r>
              <a:t>The Role of the Stock Market</a:t>
            </a:r>
          </a:p>
        </p:txBody>
      </p:sp>
      <p:sp>
        <p:nvSpPr>
          <p:cNvPr id="477" name="Stock market doubles between the start of 1927 and late 1929…"/>
          <p:cNvSpPr txBox="1"/>
          <p:nvPr>
            <p:ph type="body" sz="half" idx="4294967295"/>
          </p:nvPr>
        </p:nvSpPr>
        <p:spPr>
          <a:xfrm>
            <a:off x="457199" y="1023139"/>
            <a:ext cx="3759562" cy="5244064"/>
          </a:xfrm>
          <a:prstGeom prst="rect">
            <a:avLst/>
          </a:prstGeom>
        </p:spPr>
        <p:txBody>
          <a:bodyPr lIns="50800" tIns="50800" rIns="50800" bIns="50800" anchor="t"/>
          <a:lstStyle/>
          <a:p>
            <a:pPr marL="300613" indent="-300613" defTabSz="758951">
              <a:spcBef>
                <a:spcPts val="700"/>
              </a:spcBef>
              <a:defRPr sz="1992">
                <a:uFill>
                  <a:solidFill>
                    <a:srgbClr val="000000"/>
                  </a:solidFill>
                </a:uFill>
                <a:latin typeface="Calibri"/>
                <a:ea typeface="Calibri"/>
                <a:cs typeface="Calibri"/>
                <a:sym typeface="Calibri"/>
              </a:defRPr>
            </a:pPr>
            <a:r>
              <a:t>Stock market doubles between the start of 1927 and late 1929</a:t>
            </a:r>
          </a:p>
          <a:p>
            <a:pPr marL="300613" indent="-300613" defTabSz="758951">
              <a:spcBef>
                <a:spcPts val="700"/>
              </a:spcBef>
              <a:defRPr sz="1992">
                <a:uFill>
                  <a:solidFill>
                    <a:srgbClr val="000000"/>
                  </a:solidFill>
                </a:uFill>
                <a:latin typeface="Calibri"/>
                <a:ea typeface="Calibri"/>
                <a:cs typeface="Calibri"/>
                <a:sym typeface="Calibri"/>
              </a:defRPr>
            </a:pPr>
            <a:r>
              <a:t>Positive-feedback margin trading</a:t>
            </a:r>
          </a:p>
          <a:p>
            <a:pPr lvl="1" marL="669548" indent="-300613" defTabSz="758951">
              <a:spcBef>
                <a:spcPts val="700"/>
              </a:spcBef>
              <a:defRPr sz="1992">
                <a:uFill>
                  <a:solidFill>
                    <a:srgbClr val="000000"/>
                  </a:solidFill>
                </a:uFill>
                <a:latin typeface="Calibri"/>
                <a:ea typeface="Calibri"/>
                <a:cs typeface="Calibri"/>
                <a:sym typeface="Calibri"/>
              </a:defRPr>
            </a:pPr>
            <a:r>
              <a:t>And a large number of people coming into the market who do not understand what is going on</a:t>
            </a:r>
          </a:p>
          <a:p>
            <a:pPr marL="300613" indent="-300613" defTabSz="758951">
              <a:spcBef>
                <a:spcPts val="700"/>
              </a:spcBef>
              <a:defRPr sz="1992">
                <a:uFill>
                  <a:solidFill>
                    <a:srgbClr val="000000"/>
                  </a:solidFill>
                </a:uFill>
                <a:latin typeface="Calibri"/>
                <a:ea typeface="Calibri"/>
                <a:cs typeface="Calibri"/>
                <a:sym typeface="Calibri"/>
              </a:defRPr>
            </a:pPr>
            <a:r>
              <a:t>Castles in the air</a:t>
            </a:r>
          </a:p>
          <a:p>
            <a:pPr lvl="1" marL="669548" indent="-300613" defTabSz="758951">
              <a:spcBef>
                <a:spcPts val="700"/>
              </a:spcBef>
              <a:defRPr sz="1992">
                <a:uFill>
                  <a:solidFill>
                    <a:srgbClr val="000000"/>
                  </a:solidFill>
                </a:uFill>
                <a:latin typeface="Calibri"/>
                <a:ea typeface="Calibri"/>
                <a:cs typeface="Calibri"/>
                <a:sym typeface="Calibri"/>
              </a:defRPr>
            </a:pPr>
            <a:r>
              <a:t>Prohibition?</a:t>
            </a:r>
          </a:p>
          <a:p>
            <a:pPr lvl="1" marL="669548" indent="-300613" defTabSz="758951">
              <a:spcBef>
                <a:spcPts val="700"/>
              </a:spcBef>
              <a:defRPr sz="1992">
                <a:uFill>
                  <a:solidFill>
                    <a:srgbClr val="000000"/>
                  </a:solidFill>
                </a:uFill>
                <a:latin typeface="Calibri"/>
                <a:ea typeface="Calibri"/>
                <a:cs typeface="Calibri"/>
                <a:sym typeface="Calibri"/>
              </a:defRPr>
            </a:pPr>
            <a:r>
              <a:t>Monetary policy?</a:t>
            </a:r>
          </a:p>
          <a:p>
            <a:pPr lvl="1" marL="669548" indent="-300613" defTabSz="758951">
              <a:spcBef>
                <a:spcPts val="700"/>
              </a:spcBef>
              <a:defRPr sz="1992">
                <a:uFill>
                  <a:solidFill>
                    <a:srgbClr val="000000"/>
                  </a:solidFill>
                </a:uFill>
                <a:latin typeface="Calibri"/>
                <a:ea typeface="Calibri"/>
                <a:cs typeface="Calibri"/>
                <a:sym typeface="Calibri"/>
              </a:defRPr>
            </a:pPr>
            <a:r>
              <a:t>Mass production?</a:t>
            </a:r>
          </a:p>
          <a:p>
            <a:pPr marL="300613" indent="-300613" defTabSz="758951">
              <a:spcBef>
                <a:spcPts val="700"/>
              </a:spcBef>
              <a:defRPr sz="1992">
                <a:uFill>
                  <a:solidFill>
                    <a:srgbClr val="000000"/>
                  </a:solidFill>
                </a:uFill>
                <a:latin typeface="Calibri"/>
                <a:ea typeface="Calibri"/>
                <a:cs typeface="Calibri"/>
                <a:sym typeface="Calibri"/>
              </a:defRPr>
            </a:pPr>
            <a:r>
              <a:t>The expectations shock produced </a:t>
            </a:r>
          </a:p>
        </p:txBody>
      </p:sp>
      <p:pic>
        <p:nvPicPr>
          <p:cNvPr id="478" name="Dow_Jones_Industrial_Average___Value_Investing_Basics.png" descr="Dow_Jones_Industrial_Average___Value_Investing_Basics.png"/>
          <p:cNvPicPr>
            <a:picLocks noChangeAspect="0"/>
          </p:cNvPicPr>
          <p:nvPr/>
        </p:nvPicPr>
        <p:blipFill>
          <a:blip r:embed="rId2">
            <a:extLst/>
          </a:blip>
          <a:stretch>
            <a:fillRect/>
          </a:stretch>
        </p:blipFill>
        <p:spPr>
          <a:xfrm>
            <a:off x="4216760" y="1023139"/>
            <a:ext cx="4468830" cy="5244064"/>
          </a:xfrm>
          <a:prstGeom prst="rect">
            <a:avLst/>
          </a:prstGeom>
          <a:ln w="12700">
            <a:miter lim="400000"/>
          </a:ln>
        </p:spPr>
      </p:pic>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Why Was the Great Depression so Great?"/>
          <p:cNvSpPr txBox="1"/>
          <p:nvPr>
            <p:ph type="title" idx="4294967295"/>
          </p:nvPr>
        </p:nvSpPr>
        <p:spPr>
          <a:xfrm>
            <a:off x="457199" y="-1"/>
            <a:ext cx="8228391" cy="1023141"/>
          </a:xfrm>
          <a:prstGeom prst="rect">
            <a:avLst/>
          </a:prstGeom>
        </p:spPr>
        <p:txBody>
          <a:bodyPr lIns="50800" tIns="50800" rIns="50800" bIns="50800"/>
          <a:lstStyle>
            <a:lvl1pPr defTabSz="234136">
              <a:defRPr sz="3192">
                <a:solidFill>
                  <a:srgbClr val="000080"/>
                </a:solidFill>
              </a:defRPr>
            </a:lvl1pPr>
          </a:lstStyle>
          <a:p>
            <a:pPr/>
            <a:r>
              <a:t>Why Was the Great Depression so Great?</a:t>
            </a:r>
          </a:p>
        </p:txBody>
      </p:sp>
      <p:sp>
        <p:nvSpPr>
          <p:cNvPr id="481" name="John Maynard Keynes:…"/>
          <p:cNvSpPr txBox="1"/>
          <p:nvPr>
            <p:ph type="body" idx="4294967295"/>
          </p:nvPr>
        </p:nvSpPr>
        <p:spPr>
          <a:xfrm>
            <a:off x="457199" y="1023139"/>
            <a:ext cx="8228391" cy="5244064"/>
          </a:xfrm>
          <a:prstGeom prst="rect">
            <a:avLst/>
          </a:prstGeom>
        </p:spPr>
        <p:txBody>
          <a:bodyPr lIns="50800" tIns="50800" rIns="50800" bIns="50800" anchor="t"/>
          <a:lstStyle/>
          <a:p>
            <a:pPr marL="264395" indent="-264395" defTabSz="667512">
              <a:spcBef>
                <a:spcPts val="600"/>
              </a:spcBef>
              <a:defRPr sz="1752">
                <a:uFill>
                  <a:solidFill>
                    <a:srgbClr val="000000"/>
                  </a:solidFill>
                </a:uFill>
                <a:latin typeface="Calibri"/>
                <a:ea typeface="Calibri"/>
                <a:cs typeface="Calibri"/>
                <a:sym typeface="Calibri"/>
              </a:defRPr>
            </a:pPr>
            <a:r>
              <a:t>John Maynard Keynes:</a:t>
            </a:r>
          </a:p>
          <a:p>
            <a:pPr lvl="1" marL="588880" indent="-264395" defTabSz="667512">
              <a:spcBef>
                <a:spcPts val="600"/>
              </a:spcBef>
              <a:defRPr sz="1752">
                <a:uFill>
                  <a:solidFill>
                    <a:srgbClr val="000000"/>
                  </a:solidFill>
                </a:uFill>
                <a:latin typeface="Calibri"/>
                <a:ea typeface="Calibri"/>
                <a:cs typeface="Calibri"/>
                <a:sym typeface="Calibri"/>
              </a:defRPr>
            </a:pPr>
            <a:r>
              <a:t>“When once the recovery has been started, the manner in which it feeds on itself and cumulates is obvious. But during the downward phase, when both fixed capital and stocks of materials are for the time being redundant and working-capital is being reduced, the schedule of the marginal efficiency of capital may fall so low that it can scarcely be corrected, so as to secure a satisfactory rate of new investment, by any practicable reduction in the rate of interest. </a:t>
            </a:r>
          </a:p>
          <a:p>
            <a:pPr lvl="1" marL="588880" indent="-264395" defTabSz="667512">
              <a:spcBef>
                <a:spcPts val="600"/>
              </a:spcBef>
              <a:defRPr sz="1752">
                <a:uFill>
                  <a:solidFill>
                    <a:srgbClr val="000000"/>
                  </a:solidFill>
                </a:uFill>
                <a:latin typeface="Calibri"/>
                <a:ea typeface="Calibri"/>
                <a:cs typeface="Calibri"/>
                <a:sym typeface="Calibri"/>
              </a:defRPr>
            </a:pPr>
            <a:r>
              <a:t>“Thus with markets organised and influenced as they are at present, the market estimation of the marginal efficiency of capital may suffer such enormously wide fluctuations that it cannot be sufficiently offset by corresponding fluctuations in the rate of interest. Moreover, the corresponding movements in the stock-market may, as we have seen above, depress the propensity to consume just when it is most needed. In conditions of laissez-faire the avoidance of wide fluctuations in employment may, therefore, prove impossible without a far-reaching change in the psychology of investment markets such as there is no reason to expect. </a:t>
            </a:r>
          </a:p>
          <a:p>
            <a:pPr lvl="1" marL="588880" indent="-264395" defTabSz="667512">
              <a:spcBef>
                <a:spcPts val="600"/>
              </a:spcBef>
              <a:defRPr sz="1752">
                <a:uFill>
                  <a:solidFill>
                    <a:srgbClr val="000000"/>
                  </a:solidFill>
                </a:uFill>
                <a:latin typeface="Calibri"/>
                <a:ea typeface="Calibri"/>
                <a:cs typeface="Calibri"/>
                <a:sym typeface="Calibri"/>
              </a:defRPr>
            </a:pPr>
            <a:r>
              <a:t>“I conclude that the duty of ordering the current volume of investment cannot safely be left in private hands….”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Adolf Hitler’s Rise to Power"/>
          <p:cNvSpPr txBox="1"/>
          <p:nvPr>
            <p:ph type="title" idx="4294967295"/>
          </p:nvPr>
        </p:nvSpPr>
        <p:spPr>
          <a:xfrm>
            <a:off x="457199" y="-1"/>
            <a:ext cx="8228391" cy="1156080"/>
          </a:xfrm>
          <a:prstGeom prst="rect">
            <a:avLst/>
          </a:prstGeom>
        </p:spPr>
        <p:txBody>
          <a:bodyPr lIns="50800" tIns="50800" rIns="50800" bIns="50800"/>
          <a:lstStyle/>
          <a:p>
            <a:pPr lvl="1" defTabSz="357366">
              <a:defRPr sz="4872">
                <a:solidFill>
                  <a:srgbClr val="000080"/>
                </a:solidFill>
              </a:defRPr>
            </a:pPr>
            <a:r>
              <a:t>Adolf Hitler’s Rise to Power</a:t>
            </a:r>
          </a:p>
        </p:txBody>
      </p:sp>
      <p:sp>
        <p:nvSpPr>
          <p:cNvPr id="118" name="Adolf Hitler rose to power as an anti-communist who had a plan:…"/>
          <p:cNvSpPr txBox="1"/>
          <p:nvPr>
            <p:ph type="body" sz="half" idx="4294967295"/>
          </p:nvPr>
        </p:nvSpPr>
        <p:spPr>
          <a:xfrm>
            <a:off x="457199" y="1156078"/>
            <a:ext cx="3809115" cy="5308606"/>
          </a:xfrm>
          <a:prstGeom prst="rect">
            <a:avLst/>
          </a:prstGeom>
        </p:spPr>
        <p:txBody>
          <a:bodyPr lIns="50800" tIns="50800" rIns="50800" bIns="50800" anchor="t"/>
          <a:lstStyle/>
          <a:p>
            <a:pPr marL="228176" indent="-228176" defTabSz="576072">
              <a:spcBef>
                <a:spcPts val="500"/>
              </a:spcBef>
              <a:defRPr sz="1512">
                <a:uFill>
                  <a:solidFill>
                    <a:srgbClr val="000000"/>
                  </a:solidFill>
                </a:uFill>
                <a:latin typeface="Times New Roman"/>
                <a:ea typeface="Times New Roman"/>
                <a:cs typeface="Times New Roman"/>
                <a:sym typeface="Times New Roman"/>
              </a:defRPr>
            </a:pPr>
            <a:r>
              <a:t>Adolf Hitler rose to power as an anti-communist who had a plan:</a:t>
            </a:r>
          </a:p>
          <a:p>
            <a:pPr lvl="1" marL="508211" indent="-228176" defTabSz="576072">
              <a:spcBef>
                <a:spcPts val="500"/>
              </a:spcBef>
              <a:defRPr sz="1512">
                <a:uFill>
                  <a:solidFill>
                    <a:srgbClr val="000000"/>
                  </a:solidFill>
                </a:uFill>
                <a:latin typeface="Times New Roman"/>
                <a:ea typeface="Times New Roman"/>
                <a:cs typeface="Times New Roman"/>
                <a:sym typeface="Times New Roman"/>
              </a:defRPr>
            </a:pPr>
            <a:r>
              <a:t>to deal with the Great Depression</a:t>
            </a:r>
          </a:p>
          <a:p>
            <a:pPr lvl="1" marL="508211" indent="-228176" defTabSz="576072">
              <a:spcBef>
                <a:spcPts val="500"/>
              </a:spcBef>
              <a:defRPr sz="1512">
                <a:uFill>
                  <a:solidFill>
                    <a:srgbClr val="000000"/>
                  </a:solidFill>
                </a:uFill>
                <a:latin typeface="Times New Roman"/>
                <a:ea typeface="Times New Roman"/>
                <a:cs typeface="Times New Roman"/>
                <a:sym typeface="Times New Roman"/>
              </a:defRPr>
            </a:pPr>
            <a:r>
              <a:t>to deal with German subservience to the World War I Allied powers</a:t>
            </a:r>
          </a:p>
          <a:p>
            <a:pPr lvl="1" marL="508211" indent="-228176" defTabSz="576072">
              <a:spcBef>
                <a:spcPts val="500"/>
              </a:spcBef>
              <a:defRPr sz="1512">
                <a:uFill>
                  <a:solidFill>
                    <a:srgbClr val="000000"/>
                  </a:solidFill>
                </a:uFill>
                <a:latin typeface="Times New Roman"/>
                <a:ea typeface="Times New Roman"/>
                <a:cs typeface="Times New Roman"/>
                <a:sym typeface="Times New Roman"/>
              </a:defRPr>
            </a:pPr>
            <a:r>
              <a:t>to deal with the “November criminals”, the Jews, and the other enemies of the German Volk</a:t>
            </a:r>
          </a:p>
          <a:p>
            <a:pPr lvl="1" marL="508211" indent="-228176" defTabSz="576072">
              <a:spcBef>
                <a:spcPts val="500"/>
              </a:spcBef>
              <a:defRPr sz="1512">
                <a:uFill>
                  <a:solidFill>
                    <a:srgbClr val="000000"/>
                  </a:solidFill>
                </a:uFill>
                <a:latin typeface="Times New Roman"/>
                <a:ea typeface="Times New Roman"/>
                <a:cs typeface="Times New Roman"/>
                <a:sym typeface="Times New Roman"/>
              </a:defRPr>
            </a:pPr>
            <a:r>
              <a:t>to turn Germans into a </a:t>
            </a:r>
            <a:r>
              <a:rPr i="1"/>
              <a:t>Herrenvolk</a:t>
            </a:r>
          </a:p>
          <a:p>
            <a:pPr marL="228176" indent="-228176" defTabSz="576072">
              <a:spcBef>
                <a:spcPts val="500"/>
              </a:spcBef>
              <a:defRPr sz="1512">
                <a:uFill>
                  <a:solidFill>
                    <a:srgbClr val="000000"/>
                  </a:solidFill>
                </a:uFill>
                <a:latin typeface="Times New Roman"/>
                <a:ea typeface="Times New Roman"/>
                <a:cs typeface="Times New Roman"/>
                <a:sym typeface="Times New Roman"/>
              </a:defRPr>
            </a:pPr>
            <a:r>
              <a:t>Adolf Hitler really hated Jews</a:t>
            </a:r>
          </a:p>
          <a:p>
            <a:pPr marL="228176" indent="-228176" defTabSz="576072">
              <a:spcBef>
                <a:spcPts val="500"/>
              </a:spcBef>
              <a:defRPr sz="1512">
                <a:uFill>
                  <a:solidFill>
                    <a:srgbClr val="000000"/>
                  </a:solidFill>
                </a:uFill>
                <a:latin typeface="Times New Roman"/>
                <a:ea typeface="Times New Roman"/>
                <a:cs typeface="Times New Roman"/>
                <a:sym typeface="Times New Roman"/>
              </a:defRPr>
            </a:pPr>
            <a:r>
              <a:t>Adolf Hitler had read too many cowboy novels</a:t>
            </a:r>
          </a:p>
          <a:p>
            <a:pPr marL="228176" indent="-228176" defTabSz="576072">
              <a:spcBef>
                <a:spcPts val="500"/>
              </a:spcBef>
              <a:defRPr sz="1512">
                <a:uFill>
                  <a:solidFill>
                    <a:srgbClr val="000000"/>
                  </a:solidFill>
                </a:uFill>
                <a:latin typeface="Times New Roman"/>
                <a:ea typeface="Times New Roman"/>
                <a:cs typeface="Times New Roman"/>
                <a:sym typeface="Times New Roman"/>
              </a:defRPr>
            </a:pPr>
            <a:r>
              <a:t>Adolf Hitler took Malthus </a:t>
            </a:r>
            <a:r>
              <a:rPr i="1"/>
              <a:t>very</a:t>
            </a:r>
            <a:r>
              <a:t> seriously:</a:t>
            </a:r>
          </a:p>
          <a:p>
            <a:pPr lvl="1" marL="508211" indent="-228176" defTabSz="576072">
              <a:spcBef>
                <a:spcPts val="500"/>
              </a:spcBef>
              <a:defRPr sz="1512">
                <a:uFill>
                  <a:solidFill>
                    <a:srgbClr val="000000"/>
                  </a:solidFill>
                </a:uFill>
                <a:latin typeface="Times New Roman"/>
                <a:ea typeface="Times New Roman"/>
                <a:cs typeface="Times New Roman"/>
                <a:sym typeface="Times New Roman"/>
              </a:defRPr>
            </a:pPr>
            <a:r>
              <a:t>“Germany has an annual increase in population of nearly nine hundred thousand souls. The difficulty of feeding this army of new citizens must grow greater from year to year and ultimately end in catastrophe.... There were four ways of avoiding so terrible a development…”</a:t>
            </a:r>
          </a:p>
        </p:txBody>
      </p:sp>
      <p:pic>
        <p:nvPicPr>
          <p:cNvPr id="119" name="Cursor_and_nuremberg_rally_-_Google_Search.png" descr="Cursor_and_nuremberg_rally_-_Google_Search.png"/>
          <p:cNvPicPr>
            <a:picLocks noChangeAspect="1"/>
          </p:cNvPicPr>
          <p:nvPr/>
        </p:nvPicPr>
        <p:blipFill>
          <a:blip r:embed="rId2">
            <a:extLst/>
          </a:blip>
          <a:stretch>
            <a:fillRect/>
          </a:stretch>
        </p:blipFill>
        <p:spPr>
          <a:xfrm>
            <a:off x="4266312" y="1156078"/>
            <a:ext cx="4419278" cy="5308606"/>
          </a:xfrm>
          <a:prstGeom prst="rect">
            <a:avLst/>
          </a:prstGeom>
          <a:ln w="12700">
            <a:miter lim="400000"/>
          </a:ln>
        </p:spPr>
      </p:pic>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The Role of the Banking System"/>
          <p:cNvSpPr txBox="1"/>
          <p:nvPr>
            <p:ph type="title" idx="4294967295"/>
          </p:nvPr>
        </p:nvSpPr>
        <p:spPr>
          <a:xfrm>
            <a:off x="457199" y="-1"/>
            <a:ext cx="8228391" cy="1023141"/>
          </a:xfrm>
          <a:prstGeom prst="rect">
            <a:avLst/>
          </a:prstGeom>
        </p:spPr>
        <p:txBody>
          <a:bodyPr lIns="50800" tIns="50800" rIns="50800" bIns="50800"/>
          <a:lstStyle>
            <a:lvl1pPr defTabSz="303966">
              <a:defRPr sz="4144">
                <a:solidFill>
                  <a:srgbClr val="000080"/>
                </a:solidFill>
              </a:defRPr>
            </a:lvl1pPr>
          </a:lstStyle>
          <a:p>
            <a:pPr/>
            <a:r>
              <a:t>The Role of the Banking System</a:t>
            </a:r>
          </a:p>
        </p:txBody>
      </p:sp>
      <p:sp>
        <p:nvSpPr>
          <p:cNvPr id="484" name="In the United States in the 1920s, about 600 banks failed a year—largely small rural banks…"/>
          <p:cNvSpPr txBox="1"/>
          <p:nvPr>
            <p:ph type="body" sz="half" idx="4294967295"/>
          </p:nvPr>
        </p:nvSpPr>
        <p:spPr>
          <a:xfrm>
            <a:off x="457199" y="1023139"/>
            <a:ext cx="3812614" cy="5244064"/>
          </a:xfrm>
          <a:prstGeom prst="rect">
            <a:avLst/>
          </a:prstGeom>
        </p:spPr>
        <p:txBody>
          <a:bodyPr lIns="50800" tIns="50800" rIns="50800" bIns="50800" anchor="t"/>
          <a:lstStyle/>
          <a:p>
            <a:pPr marL="275260" indent="-275260" defTabSz="694944">
              <a:spcBef>
                <a:spcPts val="600"/>
              </a:spcBef>
              <a:defRPr sz="1824">
                <a:uFill>
                  <a:solidFill>
                    <a:srgbClr val="000000"/>
                  </a:solidFill>
                </a:uFill>
                <a:latin typeface="Calibri"/>
                <a:ea typeface="Calibri"/>
                <a:cs typeface="Calibri"/>
                <a:sym typeface="Calibri"/>
              </a:defRPr>
            </a:pPr>
            <a:r>
              <a:t>In the United States in the 1920s, about 600 banks failed a year—largely small rural banks</a:t>
            </a:r>
          </a:p>
          <a:p>
            <a:pPr marL="275260" indent="-275260" defTabSz="694944">
              <a:spcBef>
                <a:spcPts val="600"/>
              </a:spcBef>
              <a:defRPr sz="1824">
                <a:uFill>
                  <a:solidFill>
                    <a:srgbClr val="000000"/>
                  </a:solidFill>
                </a:uFill>
                <a:latin typeface="Calibri"/>
                <a:ea typeface="Calibri"/>
                <a:cs typeface="Calibri"/>
                <a:sym typeface="Calibri"/>
              </a:defRPr>
            </a:pPr>
            <a:r>
              <a:t>But banks set out to make riskier and riskier loans</a:t>
            </a:r>
          </a:p>
          <a:p>
            <a:pPr lvl="1" marL="613080" indent="-275260" defTabSz="694944">
              <a:spcBef>
                <a:spcPts val="600"/>
              </a:spcBef>
              <a:defRPr sz="1824">
                <a:uFill>
                  <a:solidFill>
                    <a:srgbClr val="000000"/>
                  </a:solidFill>
                </a:uFill>
                <a:latin typeface="Calibri"/>
                <a:ea typeface="Calibri"/>
                <a:cs typeface="Calibri"/>
                <a:sym typeface="Calibri"/>
              </a:defRPr>
            </a:pPr>
            <a:r>
              <a:t>Do they count on rescue from the Federal Reserve?</a:t>
            </a:r>
          </a:p>
          <a:p>
            <a:pPr marL="275260" indent="-275260" defTabSz="694944">
              <a:spcBef>
                <a:spcPts val="600"/>
              </a:spcBef>
              <a:defRPr sz="1824">
                <a:uFill>
                  <a:solidFill>
                    <a:srgbClr val="000000"/>
                  </a:solidFill>
                </a:uFill>
                <a:latin typeface="Calibri"/>
                <a:ea typeface="Calibri"/>
                <a:cs typeface="Calibri"/>
                <a:sym typeface="Calibri"/>
              </a:defRPr>
            </a:pPr>
            <a:r>
              <a:t>And when the Great Depression hits, bank failures rise to previously-unimaginable heights</a:t>
            </a:r>
          </a:p>
          <a:p>
            <a:pPr lvl="1" marL="613080" indent="-275260" defTabSz="694944">
              <a:spcBef>
                <a:spcPts val="600"/>
              </a:spcBef>
              <a:defRPr sz="1824">
                <a:uFill>
                  <a:solidFill>
                    <a:srgbClr val="000000"/>
                  </a:solidFill>
                </a:uFill>
                <a:latin typeface="Calibri"/>
                <a:ea typeface="Calibri"/>
                <a:cs typeface="Calibri"/>
                <a:sym typeface="Calibri"/>
              </a:defRPr>
            </a:pPr>
            <a:r>
              <a:t>Is there anything that could do more to boost the demand for or reduce the supply of cash?</a:t>
            </a:r>
          </a:p>
          <a:p>
            <a:pPr lvl="2" marL="950900" indent="-275260" defTabSz="694944">
              <a:spcBef>
                <a:spcPts val="600"/>
              </a:spcBef>
              <a:defRPr sz="1824">
                <a:uFill>
                  <a:solidFill>
                    <a:srgbClr val="000000"/>
                  </a:solidFill>
                </a:uFill>
                <a:latin typeface="Calibri"/>
                <a:ea typeface="Calibri"/>
                <a:cs typeface="Calibri"/>
                <a:sym typeface="Calibri"/>
              </a:defRPr>
            </a:pPr>
            <a:r>
              <a:t>And so call forth a general glut?</a:t>
            </a:r>
          </a:p>
          <a:p>
            <a:pPr marL="275260" indent="-275260" defTabSz="694944">
              <a:spcBef>
                <a:spcPts val="600"/>
              </a:spcBef>
              <a:defRPr sz="1824">
                <a:uFill>
                  <a:solidFill>
                    <a:srgbClr val="000000"/>
                  </a:solidFill>
                </a:uFill>
                <a:latin typeface="Calibri"/>
                <a:ea typeface="Calibri"/>
                <a:cs typeface="Calibri"/>
                <a:sym typeface="Calibri"/>
              </a:defRPr>
            </a:pPr>
            <a:r>
              <a:t>Lenders of “last resort”?</a:t>
            </a:r>
          </a:p>
        </p:txBody>
      </p:sp>
      <p:pic>
        <p:nvPicPr>
          <p:cNvPr id="485" name="bank_failures_in_the_1930s_-_Google_Search.png" descr="bank_failures_in_the_1930s_-_Google_Search.png"/>
          <p:cNvPicPr>
            <a:picLocks noChangeAspect="0"/>
          </p:cNvPicPr>
          <p:nvPr/>
        </p:nvPicPr>
        <p:blipFill>
          <a:blip r:embed="rId2">
            <a:extLst/>
          </a:blip>
          <a:stretch>
            <a:fillRect/>
          </a:stretch>
        </p:blipFill>
        <p:spPr>
          <a:xfrm>
            <a:off x="4269812" y="1023139"/>
            <a:ext cx="4415778" cy="5244064"/>
          </a:xfrm>
          <a:prstGeom prst="rect">
            <a:avLst/>
          </a:prstGeom>
          <a:ln w="12700">
            <a:miter lim="400000"/>
          </a:ln>
        </p:spPr>
      </p:pic>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The Presumption Before the Great Depression"/>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Presumption Before the Great Depression</a:t>
            </a:r>
          </a:p>
        </p:txBody>
      </p:sp>
      <p:sp>
        <p:nvSpPr>
          <p:cNvPr id="488" name="The presumption before the Great Depression that the government was not responsible for managing and curing the business cycle……"/>
          <p:cNvSpPr txBox="1"/>
          <p:nvPr>
            <p:ph type="body" idx="4294967295"/>
          </p:nvPr>
        </p:nvSpPr>
        <p:spPr>
          <a:xfrm>
            <a:off x="457199" y="1023139"/>
            <a:ext cx="8228391" cy="5244064"/>
          </a:xfrm>
          <a:prstGeom prst="rect">
            <a:avLst/>
          </a:prstGeom>
        </p:spPr>
        <p:txBody>
          <a:bodyPr lIns="50800" tIns="50800" rIns="50800" bIns="50800" anchor="t"/>
          <a:lstStyle/>
          <a:p>
            <a:pPr marL="242664" indent="-242664" defTabSz="612648">
              <a:spcBef>
                <a:spcPts val="500"/>
              </a:spcBef>
              <a:defRPr sz="1608">
                <a:uFill>
                  <a:solidFill>
                    <a:srgbClr val="000000"/>
                  </a:solidFill>
                </a:uFill>
                <a:latin typeface="Calibri"/>
                <a:ea typeface="Calibri"/>
                <a:cs typeface="Calibri"/>
                <a:sym typeface="Calibri"/>
              </a:defRPr>
            </a:pPr>
            <a:r>
              <a:t>The presumption before the Great Depression that the government was not responsible for managing and curing the business cycle…</a:t>
            </a:r>
          </a:p>
          <a:p>
            <a:pPr marL="242664" indent="-242664" defTabSz="612648">
              <a:spcBef>
                <a:spcPts val="500"/>
              </a:spcBef>
              <a:defRPr sz="1608">
                <a:uFill>
                  <a:solidFill>
                    <a:srgbClr val="000000"/>
                  </a:solidFill>
                </a:uFill>
                <a:latin typeface="Calibri"/>
                <a:ea typeface="Calibri"/>
                <a:cs typeface="Calibri"/>
                <a:sym typeface="Calibri"/>
              </a:defRPr>
            </a:pPr>
            <a:r>
              <a:t>Two strands reinforced each other. </a:t>
            </a:r>
          </a:p>
          <a:p>
            <a:pPr lvl="1" marL="540479" indent="-242664" defTabSz="612648">
              <a:spcBef>
                <a:spcPts val="500"/>
              </a:spcBef>
              <a:defRPr sz="1608">
                <a:uFill>
                  <a:solidFill>
                    <a:srgbClr val="000000"/>
                  </a:solidFill>
                </a:uFill>
                <a:latin typeface="Calibri"/>
                <a:ea typeface="Calibri"/>
                <a:cs typeface="Calibri"/>
                <a:sym typeface="Calibri"/>
              </a:defRPr>
            </a:pPr>
            <a:r>
              <a:t>The first was the strength of the idea of </a:t>
            </a:r>
            <a:r>
              <a:rPr i="1"/>
              <a:t>laissez-faire</a:t>
            </a:r>
            <a:r>
              <a:t>: that government (protecting property and enforcing contracts aside) was overwhelmingly a problem and not a solution. As John Maynard Keynes wrote in his essay The End of Laissez-Faire, a powerful drive behind that was: “the corruption and incompetence of eighteenth-century government…. Almost everything which the State did in the eighteenth century in excess of its minimum functions was, or seemed, injurious or unsuccessful. [And] on the other hand, material progress between 1750 and 1850 came from individual initiative…” </a:t>
            </a:r>
          </a:p>
          <a:p>
            <a:pPr lvl="1" marL="540479" indent="-242664" defTabSz="612648">
              <a:spcBef>
                <a:spcPts val="500"/>
              </a:spcBef>
              <a:defRPr sz="1608">
                <a:uFill>
                  <a:solidFill>
                    <a:srgbClr val="000000"/>
                  </a:solidFill>
                </a:uFill>
                <a:latin typeface="Calibri"/>
                <a:ea typeface="Calibri"/>
                <a:cs typeface="Calibri"/>
                <a:sym typeface="Calibri"/>
              </a:defRPr>
            </a:pPr>
            <a:r>
              <a:t>The second was social Darwinism—that, in the words of steelmaster Andrew Carnegie, the second-richest man in America circa 1905 and a man who gave away his entire fortune: “The price we pay for [our civilization]... is, no doubt, great.... The employer of thousands is forced into the strictest economies... [in] the rates paid to labor.... The law of competition... is here; we cannot evade it; no substitutes for it have been found; and while the law may be sometimes hard for the individual, it is best for the race, because it insures the survival of the fittest in every department..." </a:t>
            </a:r>
          </a:p>
          <a:p>
            <a:pPr marL="242664" indent="-242664" defTabSz="612648">
              <a:spcBef>
                <a:spcPts val="500"/>
              </a:spcBef>
              <a:defRPr sz="1608">
                <a:uFill>
                  <a:solidFill>
                    <a:srgbClr val="000000"/>
                  </a:solidFill>
                </a:uFill>
                <a:latin typeface="Calibri"/>
                <a:ea typeface="Calibri"/>
                <a:cs typeface="Calibri"/>
                <a:sym typeface="Calibri"/>
              </a:defRPr>
            </a:pPr>
            <a:r>
              <a:t>The result was a dominant belief—at least among the rich and powerful—that: </a:t>
            </a:r>
          </a:p>
          <a:p>
            <a:pPr lvl="1" marL="540479" indent="-242664" defTabSz="612648">
              <a:spcBef>
                <a:spcPts val="500"/>
              </a:spcBef>
              <a:defRPr sz="1608">
                <a:uFill>
                  <a:solidFill>
                    <a:srgbClr val="000000"/>
                  </a:solidFill>
                </a:uFill>
                <a:latin typeface="Calibri"/>
                <a:ea typeface="Calibri"/>
                <a:cs typeface="Calibri"/>
                <a:sym typeface="Calibri"/>
              </a:defRPr>
            </a:pPr>
            <a:r>
              <a:t>The market giveth, the market taketh away: blessed be the name of the market.</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The Hoover Administration’s Reaction to the Great Depression"/>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Hoover Administration’s Reaction to the Great Depression</a:t>
            </a:r>
          </a:p>
        </p:txBody>
      </p:sp>
      <p:sp>
        <p:nvSpPr>
          <p:cNvPr id="491" name="The 1929-1933 Hoover administration believed that little could be done.…"/>
          <p:cNvSpPr txBox="1"/>
          <p:nvPr>
            <p:ph type="body" idx="4294967295"/>
          </p:nvPr>
        </p:nvSpPr>
        <p:spPr>
          <a:xfrm>
            <a:off x="457199" y="1023139"/>
            <a:ext cx="8228391" cy="5244064"/>
          </a:xfrm>
          <a:prstGeom prst="rect">
            <a:avLst/>
          </a:prstGeom>
        </p:spPr>
        <p:txBody>
          <a:bodyPr lIns="50800" tIns="50800" rIns="50800" bIns="50800" anchor="t"/>
          <a:lstStyle/>
          <a:p>
            <a:pPr marL="260773" indent="-260773" defTabSz="658368">
              <a:spcBef>
                <a:spcPts val="600"/>
              </a:spcBef>
              <a:defRPr sz="1728">
                <a:uFill>
                  <a:solidFill>
                    <a:srgbClr val="000000"/>
                  </a:solidFill>
                </a:uFill>
                <a:latin typeface="Calibri"/>
                <a:ea typeface="Calibri"/>
                <a:cs typeface="Calibri"/>
                <a:sym typeface="Calibri"/>
              </a:defRPr>
            </a:pPr>
            <a:r>
              <a:t>The 1929-1933 Hoover administration believed that little could be done. </a:t>
            </a:r>
          </a:p>
          <a:p>
            <a:pPr marL="260773" indent="-260773" defTabSz="658368">
              <a:spcBef>
                <a:spcPts val="600"/>
              </a:spcBef>
              <a:defRPr sz="1728">
                <a:uFill>
                  <a:solidFill>
                    <a:srgbClr val="000000"/>
                  </a:solidFill>
                </a:uFill>
                <a:latin typeface="Calibri"/>
                <a:ea typeface="Calibri"/>
                <a:cs typeface="Calibri"/>
                <a:sym typeface="Calibri"/>
              </a:defRPr>
            </a:pPr>
            <a:r>
              <a:t>That the only good things that could be done were to (a) repeatedly state that "prosperity is just around the corner" and (b) try to cut federal government spending and raise taxes in order to restore confidence and scotch the fear of high inflation. </a:t>
            </a:r>
          </a:p>
          <a:p>
            <a:pPr marL="260773" indent="-260773" defTabSz="658368">
              <a:spcBef>
                <a:spcPts val="600"/>
              </a:spcBef>
              <a:defRPr sz="1728">
                <a:uFill>
                  <a:solidFill>
                    <a:srgbClr val="000000"/>
                  </a:solidFill>
                </a:uFill>
                <a:latin typeface="Calibri"/>
                <a:ea typeface="Calibri"/>
                <a:cs typeface="Calibri"/>
                <a:sym typeface="Calibri"/>
              </a:defRPr>
            </a:pPr>
            <a:r>
              <a:t>As economist R.G. Hawtrey wrote, to worry about inflation in the midst of the Great Depression was like "crying 'FIRE! FIRE!' in Noah's Flood..." </a:t>
            </a:r>
          </a:p>
          <a:p>
            <a:pPr marL="260773" indent="-260773" defTabSz="658368">
              <a:spcBef>
                <a:spcPts val="600"/>
              </a:spcBef>
              <a:defRPr sz="1728">
                <a:uFill>
                  <a:solidFill>
                    <a:srgbClr val="000000"/>
                  </a:solidFill>
                </a:uFill>
                <a:latin typeface="Calibri"/>
                <a:ea typeface="Calibri"/>
                <a:cs typeface="Calibri"/>
                <a:sym typeface="Calibri"/>
              </a:defRPr>
            </a:pPr>
            <a:r>
              <a:t>Herbert Hoover himself wrote afterwards about how his administration had been dominated by the "'leave-it-alone liquidationists' headed by Secretary of the Treasury Mellon, [who] felt that government must keep its hands off and let the slump liquidate itself. Mr. Mellon had only one formula:</a:t>
            </a:r>
          </a:p>
          <a:p>
            <a:pPr lvl="1" marL="580813" indent="-260773" defTabSz="658368">
              <a:spcBef>
                <a:spcPts val="600"/>
              </a:spcBef>
              <a:defRPr sz="1728">
                <a:uFill>
                  <a:solidFill>
                    <a:srgbClr val="000000"/>
                  </a:solidFill>
                </a:uFill>
                <a:latin typeface="Calibri"/>
                <a:ea typeface="Calibri"/>
                <a:cs typeface="Calibri"/>
                <a:sym typeface="Calibri"/>
              </a:defRPr>
            </a:pPr>
            <a:r>
              <a:t>'Liquidate labor, liquidate stocks, liquidate the farmers, liquidate real estate'. He held that even panic was not altogether a bad thing. He said: 'It will purge the rottenness out of the system. High costs of living and high living will come down. People will work harder, live a more moral life. Values will be adjusted, and enterprising people will pick up the wrecks from less competent people'…" </a:t>
            </a:r>
          </a:p>
          <a:p>
            <a:pPr marL="260773" indent="-260773" defTabSz="658368">
              <a:spcBef>
                <a:spcPts val="600"/>
              </a:spcBef>
              <a:defRPr sz="1728">
                <a:uFill>
                  <a:solidFill>
                    <a:srgbClr val="000000"/>
                  </a:solidFill>
                </a:uFill>
                <a:latin typeface="Calibri"/>
                <a:ea typeface="Calibri"/>
                <a:cs typeface="Calibri"/>
                <a:sym typeface="Calibri"/>
              </a:defRPr>
            </a:pPr>
            <a:r>
              <a:t>Hoover went on to state that he did not share this view…</a:t>
            </a:r>
          </a:p>
          <a:p>
            <a:pPr marL="260773" indent="-260773" defTabSz="658368">
              <a:spcBef>
                <a:spcPts val="600"/>
              </a:spcBef>
              <a:defRPr sz="1728">
                <a:uFill>
                  <a:solidFill>
                    <a:srgbClr val="000000"/>
                  </a:solidFill>
                </a:uFill>
                <a:latin typeface="Calibri"/>
                <a:ea typeface="Calibri"/>
                <a:cs typeface="Calibri"/>
                <a:sym typeface="Calibri"/>
              </a:defRPr>
            </a:pPr>
            <a:r>
              <a:t>That raises lots of questions about how his administration worked…</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To Your iClickers"/>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To Your iClickers</a:t>
            </a:r>
          </a:p>
        </p:txBody>
      </p:sp>
      <p:sp>
        <p:nvSpPr>
          <p:cNvPr id="494" name="The largest automobile manufacturer in the world in 1928 was:…"/>
          <p:cNvSpPr txBox="1"/>
          <p:nvPr>
            <p:ph type="body" idx="4294967295"/>
          </p:nvPr>
        </p:nvSpPr>
        <p:spPr>
          <a:xfrm>
            <a:off x="457199" y="1023139"/>
            <a:ext cx="8228391" cy="5244064"/>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n-lt"/>
                <a:ea typeface="+mn-ea"/>
                <a:cs typeface="+mn-cs"/>
                <a:sym typeface="Helvetica"/>
              </a:defRPr>
            </a:pPr>
            <a:r>
              <a:t>The largest automobile manufacturer in the world in 1928 was:</a:t>
            </a:r>
          </a:p>
          <a:p>
            <a:pPr marL="0" indent="0" defTabSz="914400">
              <a:spcBef>
                <a:spcPts val="800"/>
              </a:spcBef>
              <a:buSzTx/>
              <a:buNone/>
              <a:defRPr b="1">
                <a:uFill>
                  <a:solidFill>
                    <a:srgbClr val="000000"/>
                  </a:solidFill>
                </a:uFill>
                <a:latin typeface="+mn-lt"/>
                <a:ea typeface="+mn-ea"/>
                <a:cs typeface="+mn-cs"/>
                <a:sym typeface="Helvetica"/>
              </a:defRPr>
            </a:pPr>
            <a:r>
              <a:t> </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Toyota</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Daimler-Benz</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Peugeot</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Ford</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General Motors</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To Your iClickers…"/>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To Your iClickers…</a:t>
            </a:r>
          </a:p>
        </p:txBody>
      </p:sp>
      <p:sp>
        <p:nvSpPr>
          <p:cNvPr id="497" name="Worldwide, the Great Depression was was:…"/>
          <p:cNvSpPr txBox="1"/>
          <p:nvPr>
            <p:ph type="body" idx="4294967295"/>
          </p:nvPr>
        </p:nvSpPr>
        <p:spPr>
          <a:xfrm>
            <a:off x="457199" y="1023139"/>
            <a:ext cx="8228391" cy="5244064"/>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n-lt"/>
                <a:ea typeface="+mn-ea"/>
                <a:cs typeface="+mn-cs"/>
                <a:sym typeface="Helvetica"/>
              </a:defRPr>
            </a:pPr>
            <a:r>
              <a:t>Worldwide, the Great Depression was was:</a:t>
            </a:r>
          </a:p>
          <a:p>
            <a:pPr marL="0" indent="0" defTabSz="914400">
              <a:spcBef>
                <a:spcPts val="800"/>
              </a:spcBef>
              <a:buSzTx/>
              <a:buNone/>
              <a:defRPr b="1">
                <a:uFill>
                  <a:solidFill>
                    <a:srgbClr val="000000"/>
                  </a:solidFill>
                </a:uFill>
                <a:latin typeface="+mn-lt"/>
                <a:ea typeface="+mn-ea"/>
                <a:cs typeface="+mn-cs"/>
                <a:sym typeface="Helvetica"/>
              </a:defRPr>
            </a:pPr>
            <a:r>
              <a:t> </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equalled by the Cleveland Depression of 1893-6</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smaller than the depression that followed the Crash of 1873</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equalled by the Great Recession of 2008-2020</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by far the largest depression ever</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None of the above</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Review: New Deals"/>
          <p:cNvSpPr txBox="1"/>
          <p:nvPr>
            <p:ph type="title" idx="4294967295"/>
          </p:nvPr>
        </p:nvSpPr>
        <p:spPr>
          <a:xfrm>
            <a:off x="457199" y="-1"/>
            <a:ext cx="8228391" cy="1023141"/>
          </a:xfrm>
          <a:prstGeom prst="rect">
            <a:avLst/>
          </a:prstGeom>
        </p:spPr>
        <p:txBody>
          <a:bodyPr lIns="50800" tIns="50800" rIns="50800" bIns="50800"/>
          <a:lstStyle>
            <a:lvl1pPr defTabSz="410765"/>
          </a:lstStyle>
          <a:p>
            <a:pPr/>
            <a:r>
              <a:t>Review: New Deals</a:t>
            </a:r>
          </a:p>
        </p:txBody>
      </p:sp>
      <p:sp>
        <p:nvSpPr>
          <p:cNvPr id="500" name="Japan: Takahashi Korekiyo…"/>
          <p:cNvSpPr txBox="1"/>
          <p:nvPr>
            <p:ph type="body" sz="half" idx="4294967295"/>
          </p:nvPr>
        </p:nvSpPr>
        <p:spPr>
          <a:xfrm>
            <a:off x="457199" y="1023139"/>
            <a:ext cx="3933212" cy="5546463"/>
          </a:xfrm>
          <a:prstGeom prst="rect">
            <a:avLst/>
          </a:prstGeom>
        </p:spPr>
        <p:txBody>
          <a:bodyPr lIns="50800" tIns="50800" rIns="50800" bIns="50800" anchor="t"/>
          <a:lstStyle/>
          <a:p>
            <a:pPr marL="347697" indent="-347697" defTabSz="877823">
              <a:spcBef>
                <a:spcPts val="800"/>
              </a:spcBef>
              <a:defRPr sz="2304">
                <a:uFill>
                  <a:solidFill>
                    <a:srgbClr val="000000"/>
                  </a:solidFill>
                </a:uFill>
                <a:latin typeface="Calibri"/>
                <a:ea typeface="Calibri"/>
                <a:cs typeface="Calibri"/>
                <a:sym typeface="Calibri"/>
              </a:defRPr>
            </a:pPr>
            <a:r>
              <a:t>Japan: Takahashi Korekiyo</a:t>
            </a:r>
          </a:p>
          <a:p>
            <a:pPr lvl="1" marL="774417" indent="-347697" defTabSz="877823">
              <a:spcBef>
                <a:spcPts val="800"/>
              </a:spcBef>
              <a:defRPr sz="2304">
                <a:uFill>
                  <a:solidFill>
                    <a:srgbClr val="000000"/>
                  </a:solidFill>
                </a:uFill>
                <a:latin typeface="Calibri"/>
                <a:ea typeface="Calibri"/>
                <a:cs typeface="Calibri"/>
                <a:sym typeface="Calibri"/>
              </a:defRPr>
            </a:pPr>
            <a:r>
              <a:t>moved early to maintain full employment</a:t>
            </a:r>
          </a:p>
          <a:p>
            <a:pPr marL="347697" indent="-347697" defTabSz="877823">
              <a:spcBef>
                <a:spcPts val="800"/>
              </a:spcBef>
              <a:defRPr sz="2304">
                <a:uFill>
                  <a:solidFill>
                    <a:srgbClr val="000000"/>
                  </a:solidFill>
                </a:uFill>
                <a:latin typeface="Calibri"/>
                <a:ea typeface="Calibri"/>
                <a:cs typeface="Calibri"/>
                <a:sym typeface="Calibri"/>
              </a:defRPr>
            </a:pPr>
            <a:r>
              <a:t>Britain: MacDonald-Snowden-Baldwin</a:t>
            </a:r>
          </a:p>
          <a:p>
            <a:pPr lvl="1" marL="774417" indent="-347697" defTabSz="877823">
              <a:spcBef>
                <a:spcPts val="800"/>
              </a:spcBef>
              <a:defRPr sz="2304">
                <a:uFill>
                  <a:solidFill>
                    <a:srgbClr val="000000"/>
                  </a:solidFill>
                </a:uFill>
                <a:latin typeface="Calibri"/>
                <a:ea typeface="Calibri"/>
                <a:cs typeface="Calibri"/>
                <a:sym typeface="Calibri"/>
              </a:defRPr>
            </a:pPr>
            <a:r>
              <a:t>Forced off…</a:t>
            </a:r>
          </a:p>
          <a:p>
            <a:pPr marL="347697" indent="-347697" defTabSz="877823">
              <a:spcBef>
                <a:spcPts val="800"/>
              </a:spcBef>
              <a:defRPr sz="2304">
                <a:uFill>
                  <a:solidFill>
                    <a:srgbClr val="000000"/>
                  </a:solidFill>
                </a:uFill>
                <a:latin typeface="Calibri"/>
                <a:ea typeface="Calibri"/>
                <a:cs typeface="Calibri"/>
                <a:sym typeface="Calibri"/>
              </a:defRPr>
            </a:pPr>
            <a:r>
              <a:t>Germany: Adolf Hitler</a:t>
            </a:r>
          </a:p>
          <a:p>
            <a:pPr lvl="1" marL="774417" indent="-347697" defTabSz="877823">
              <a:spcBef>
                <a:spcPts val="800"/>
              </a:spcBef>
              <a:defRPr sz="2304">
                <a:uFill>
                  <a:solidFill>
                    <a:srgbClr val="000000"/>
                  </a:solidFill>
                </a:uFill>
                <a:latin typeface="Calibri"/>
                <a:ea typeface="Calibri"/>
                <a:cs typeface="Calibri"/>
                <a:sym typeface="Calibri"/>
              </a:defRPr>
            </a:pPr>
            <a:r>
              <a:t>Succeeds Bruening</a:t>
            </a:r>
          </a:p>
          <a:p>
            <a:pPr marL="347697" indent="-347697" defTabSz="877823">
              <a:spcBef>
                <a:spcPts val="800"/>
              </a:spcBef>
              <a:defRPr sz="2304">
                <a:uFill>
                  <a:solidFill>
                    <a:srgbClr val="000000"/>
                  </a:solidFill>
                </a:uFill>
                <a:latin typeface="Calibri"/>
                <a:ea typeface="Calibri"/>
                <a:cs typeface="Calibri"/>
                <a:sym typeface="Calibri"/>
              </a:defRPr>
            </a:pPr>
            <a:r>
              <a:t>America: Franklin Delano Roosevelt</a:t>
            </a:r>
          </a:p>
          <a:p>
            <a:pPr lvl="1" marL="774417" indent="-347697" defTabSz="877823">
              <a:spcBef>
                <a:spcPts val="800"/>
              </a:spcBef>
              <a:defRPr sz="2304">
                <a:uFill>
                  <a:solidFill>
                    <a:srgbClr val="000000"/>
                  </a:solidFill>
                </a:uFill>
                <a:latin typeface="Calibri"/>
                <a:ea typeface="Calibri"/>
                <a:cs typeface="Calibri"/>
                <a:sym typeface="Calibri"/>
              </a:defRPr>
            </a:pPr>
            <a:r>
              <a:t>Succeeds Herbert Hoover</a:t>
            </a:r>
          </a:p>
          <a:p>
            <a:pPr marL="347697" indent="-347697" defTabSz="877823">
              <a:spcBef>
                <a:spcPts val="800"/>
              </a:spcBef>
              <a:defRPr sz="2304">
                <a:uFill>
                  <a:solidFill>
                    <a:srgbClr val="000000"/>
                  </a:solidFill>
                </a:uFill>
                <a:latin typeface="Calibri"/>
                <a:ea typeface="Calibri"/>
                <a:cs typeface="Calibri"/>
                <a:sym typeface="Calibri"/>
              </a:defRPr>
            </a:pPr>
            <a:r>
              <a:t>France: Leon Blum</a:t>
            </a:r>
          </a:p>
        </p:txBody>
      </p:sp>
      <p:pic>
        <p:nvPicPr>
          <p:cNvPr id="501" name="Recovery_in_the_Great_Depression_Does_Not_Begin_Until_You_Abandon_the_Gold_Standard.png" descr="Recovery_in_the_Great_Depression_Does_Not_Begin_Until_You_Abandon_the_Gold_Standard.png"/>
          <p:cNvPicPr>
            <a:picLocks noChangeAspect="0"/>
          </p:cNvPicPr>
          <p:nvPr/>
        </p:nvPicPr>
        <p:blipFill>
          <a:blip r:embed="rId2">
            <a:extLst/>
          </a:blip>
          <a:stretch>
            <a:fillRect/>
          </a:stretch>
        </p:blipFill>
        <p:spPr>
          <a:xfrm>
            <a:off x="4390409" y="1023139"/>
            <a:ext cx="4295181" cy="5546463"/>
          </a:xfrm>
          <a:prstGeom prst="rect">
            <a:avLst/>
          </a:prstGeom>
          <a:ln w="12700">
            <a:miter lim="400000"/>
          </a:ln>
        </p:spPr>
      </p:pic>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Recovery"/>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Recovery</a:t>
            </a:r>
          </a:p>
        </p:txBody>
      </p:sp>
      <p:sp>
        <p:nvSpPr>
          <p:cNvPr id="504" name="Japan recovered the fastest,…"/>
          <p:cNvSpPr txBox="1"/>
          <p:nvPr>
            <p:ph type="body" idx="4294967295"/>
          </p:nvPr>
        </p:nvSpPr>
        <p:spPr>
          <a:xfrm>
            <a:off x="457199" y="1023139"/>
            <a:ext cx="8228391" cy="5244064"/>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Japan recovered the fastest, </a:t>
            </a:r>
          </a:p>
          <a:p>
            <a:pPr marL="362185" indent="-362185" defTabSz="914400">
              <a:spcBef>
                <a:spcPts val="800"/>
              </a:spcBef>
              <a:defRPr>
                <a:uFill>
                  <a:solidFill>
                    <a:srgbClr val="000000"/>
                  </a:solidFill>
                </a:uFill>
                <a:latin typeface="Calibri"/>
                <a:ea typeface="Calibri"/>
                <a:cs typeface="Calibri"/>
                <a:sym typeface="Calibri"/>
              </a:defRPr>
            </a:pPr>
            <a:r>
              <a:t>Germany second, </a:t>
            </a:r>
          </a:p>
          <a:p>
            <a:pPr marL="362185" indent="-362185" defTabSz="914400">
              <a:spcBef>
                <a:spcPts val="800"/>
              </a:spcBef>
              <a:defRPr>
                <a:uFill>
                  <a:solidFill>
                    <a:srgbClr val="000000"/>
                  </a:solidFill>
                </a:uFill>
                <a:latin typeface="Calibri"/>
                <a:ea typeface="Calibri"/>
                <a:cs typeface="Calibri"/>
                <a:sym typeface="Calibri"/>
              </a:defRPr>
            </a:pPr>
            <a:r>
              <a:t>Britain third, </a:t>
            </a:r>
          </a:p>
          <a:p>
            <a:pPr marL="362185" indent="-362185" defTabSz="914400">
              <a:spcBef>
                <a:spcPts val="800"/>
              </a:spcBef>
              <a:defRPr>
                <a:uFill>
                  <a:solidFill>
                    <a:srgbClr val="000000"/>
                  </a:solidFill>
                </a:uFill>
                <a:latin typeface="Calibri"/>
                <a:ea typeface="Calibri"/>
                <a:cs typeface="Calibri"/>
                <a:sym typeface="Calibri"/>
              </a:defRPr>
            </a:pPr>
            <a:r>
              <a:t>The U.S. fourth, </a:t>
            </a:r>
          </a:p>
          <a:p>
            <a:pPr marL="362185" indent="-362185" defTabSz="914400">
              <a:spcBef>
                <a:spcPts val="800"/>
              </a:spcBef>
              <a:defRPr>
                <a:uFill>
                  <a:solidFill>
                    <a:srgbClr val="000000"/>
                  </a:solidFill>
                </a:uFill>
                <a:latin typeface="Calibri"/>
                <a:ea typeface="Calibri"/>
                <a:cs typeface="Calibri"/>
                <a:sym typeface="Calibri"/>
              </a:defRPr>
            </a:pPr>
            <a:r>
              <a:t>France last. </a:t>
            </a:r>
          </a:p>
          <a:p>
            <a:pPr marL="362185" indent="-362185" defTabSz="914400">
              <a:spcBef>
                <a:spcPts val="800"/>
              </a:spcBef>
              <a:defRPr>
                <a:uFill>
                  <a:solidFill>
                    <a:srgbClr val="000000"/>
                  </a:solidFill>
                </a:uFill>
                <a:latin typeface="Calibri"/>
                <a:ea typeface="Calibri"/>
                <a:cs typeface="Calibri"/>
                <a:sym typeface="Calibri"/>
              </a:defRPr>
            </a:pPr>
            <a:r>
              <a:t>By-and-large, the sooner you abandon the gold standard, expand the money supply, and undertake a "New Deal" to boost government spending, the better…</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The Polanyian Perplex"/>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The Polanyian Perplex</a:t>
            </a:r>
          </a:p>
        </p:txBody>
      </p:sp>
      <p:sp>
        <p:nvSpPr>
          <p:cNvPr id="507" name="People believe that the rights they have are broader and deeper than simply property rights, but the market economy disagrees.…"/>
          <p:cNvSpPr txBox="1"/>
          <p:nvPr>
            <p:ph type="body" idx="4294967295"/>
          </p:nvPr>
        </p:nvSpPr>
        <p:spPr>
          <a:xfrm>
            <a:off x="457199" y="1023139"/>
            <a:ext cx="8228391" cy="5244064"/>
          </a:xfrm>
          <a:prstGeom prst="rect">
            <a:avLst/>
          </a:prstGeom>
        </p:spPr>
        <p:txBody>
          <a:bodyPr lIns="50800" tIns="50800" rIns="50800" bIns="50800" anchor="t"/>
          <a:lstStyle/>
          <a:p>
            <a:pPr marL="358563" indent="-358563" defTabSz="905255">
              <a:spcBef>
                <a:spcPts val="800"/>
              </a:spcBef>
              <a:defRPr sz="2376">
                <a:uFill>
                  <a:solidFill>
                    <a:srgbClr val="000000"/>
                  </a:solidFill>
                </a:uFill>
                <a:latin typeface="Calibri"/>
                <a:ea typeface="Calibri"/>
                <a:cs typeface="Calibri"/>
                <a:sym typeface="Calibri"/>
              </a:defRPr>
            </a:pPr>
            <a:r>
              <a:t>People believe that the rights they have are broader and deeper than simply property rights, but the market economy disagrees. </a:t>
            </a:r>
          </a:p>
          <a:p>
            <a:pPr marL="358563" indent="-358563" defTabSz="905255">
              <a:spcBef>
                <a:spcPts val="800"/>
              </a:spcBef>
              <a:defRPr sz="2376">
                <a:uFill>
                  <a:solidFill>
                    <a:srgbClr val="000000"/>
                  </a:solidFill>
                </a:uFill>
                <a:latin typeface="Calibri"/>
                <a:ea typeface="Calibri"/>
                <a:cs typeface="Calibri"/>
                <a:sym typeface="Calibri"/>
              </a:defRPr>
            </a:pPr>
            <a:r>
              <a:t>Thus either governments will find a way to guarantee their populations these extra rights to community stability, general prosperity, and full employment, or society will react somehow against the liberal market-oriented political-economic system.</a:t>
            </a:r>
          </a:p>
          <a:p>
            <a:pPr marL="358563" indent="-358563" defTabSz="905255">
              <a:spcBef>
                <a:spcPts val="800"/>
              </a:spcBef>
              <a:defRPr sz="2376">
                <a:uFill>
                  <a:solidFill>
                    <a:srgbClr val="000000"/>
                  </a:solidFill>
                </a:uFill>
                <a:latin typeface="Calibri"/>
                <a:ea typeface="Calibri"/>
                <a:cs typeface="Calibri"/>
                <a:sym typeface="Calibri"/>
              </a:defRPr>
            </a:pPr>
            <a:r>
              <a:t>“Fictitious commodities”:</a:t>
            </a:r>
          </a:p>
          <a:p>
            <a:pPr lvl="1" marL="798618" indent="-358563" defTabSz="905255">
              <a:spcBef>
                <a:spcPts val="800"/>
              </a:spcBef>
              <a:defRPr sz="2376">
                <a:uFill>
                  <a:solidFill>
                    <a:srgbClr val="000000"/>
                  </a:solidFill>
                </a:uFill>
                <a:latin typeface="Calibri"/>
                <a:ea typeface="Calibri"/>
                <a:cs typeface="Calibri"/>
                <a:sym typeface="Calibri"/>
              </a:defRPr>
            </a:pPr>
            <a:r>
              <a:t>Land</a:t>
            </a:r>
          </a:p>
          <a:p>
            <a:pPr lvl="1" marL="798618" indent="-358563" defTabSz="905255">
              <a:spcBef>
                <a:spcPts val="800"/>
              </a:spcBef>
              <a:defRPr sz="2376">
                <a:uFill>
                  <a:solidFill>
                    <a:srgbClr val="000000"/>
                  </a:solidFill>
                </a:uFill>
                <a:latin typeface="Calibri"/>
                <a:ea typeface="Calibri"/>
                <a:cs typeface="Calibri"/>
                <a:sym typeface="Calibri"/>
              </a:defRPr>
            </a:pPr>
            <a:r>
              <a:t>Labor</a:t>
            </a:r>
          </a:p>
          <a:p>
            <a:pPr lvl="1" marL="798618" indent="-358563" defTabSz="905255">
              <a:spcBef>
                <a:spcPts val="800"/>
              </a:spcBef>
              <a:defRPr sz="2376">
                <a:uFill>
                  <a:solidFill>
                    <a:srgbClr val="000000"/>
                  </a:solidFill>
                </a:uFill>
                <a:latin typeface="Calibri"/>
                <a:ea typeface="Calibri"/>
                <a:cs typeface="Calibri"/>
                <a:sym typeface="Calibri"/>
              </a:defRPr>
            </a:pPr>
            <a:r>
              <a:t>Finance</a:t>
            </a:r>
          </a:p>
          <a:p>
            <a:pPr marL="358563" indent="-358563" defTabSz="905255">
              <a:spcBef>
                <a:spcPts val="800"/>
              </a:spcBef>
              <a:defRPr sz="2376">
                <a:uFill>
                  <a:solidFill>
                    <a:srgbClr val="000000"/>
                  </a:solidFill>
                </a:uFill>
                <a:latin typeface="Calibri"/>
                <a:ea typeface="Calibri"/>
                <a:cs typeface="Calibri"/>
                <a:sym typeface="Calibri"/>
              </a:defRPr>
            </a:pPr>
            <a:r>
              <a:t>Society’s “double movement”</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9" name="The Permanent Problem of the Human Race"/>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Permanent Problem of the Human Race</a:t>
            </a:r>
          </a:p>
        </p:txBody>
      </p:sp>
      <p:sp>
        <p:nvSpPr>
          <p:cNvPr id="510" name="John Maynard Keynes thought that the economic problem would not be the &quot;major problem of the human race&quot;…"/>
          <p:cNvSpPr txBox="1"/>
          <p:nvPr>
            <p:ph type="body" idx="4294967295"/>
          </p:nvPr>
        </p:nvSpPr>
        <p:spPr>
          <a:xfrm>
            <a:off x="457199" y="1023139"/>
            <a:ext cx="8228391" cy="5244064"/>
          </a:xfrm>
          <a:prstGeom prst="rect">
            <a:avLst/>
          </a:prstGeom>
        </p:spPr>
        <p:txBody>
          <a:bodyPr lIns="50800" tIns="50800" rIns="50800" bIns="50800" anchor="t"/>
          <a:lstStyle/>
          <a:p>
            <a:pPr marL="260773" indent="-260773" defTabSz="658368">
              <a:spcBef>
                <a:spcPts val="600"/>
              </a:spcBef>
              <a:defRPr sz="1728">
                <a:uFill>
                  <a:solidFill>
                    <a:srgbClr val="000000"/>
                  </a:solidFill>
                </a:uFill>
                <a:latin typeface="Calibri"/>
                <a:ea typeface="Calibri"/>
                <a:cs typeface="Calibri"/>
                <a:sym typeface="Calibri"/>
              </a:defRPr>
            </a:pPr>
            <a:r>
              <a:t>John Maynard Keynes thought that the economic problem would not be the "major problem of the human race" </a:t>
            </a:r>
          </a:p>
          <a:p>
            <a:pPr marL="260773" indent="-260773" defTabSz="658368">
              <a:spcBef>
                <a:spcPts val="600"/>
              </a:spcBef>
              <a:defRPr sz="1728">
                <a:uFill>
                  <a:solidFill>
                    <a:srgbClr val="000000"/>
                  </a:solidFill>
                </a:uFill>
                <a:latin typeface="Calibri"/>
                <a:ea typeface="Calibri"/>
                <a:cs typeface="Calibri"/>
                <a:sym typeface="Calibri"/>
              </a:defRPr>
            </a:pPr>
            <a:r>
              <a:t>By the end of the twentieth century the human race would be so rich that people would be practically satiated with commodities. </a:t>
            </a:r>
          </a:p>
          <a:p>
            <a:pPr marL="260773" indent="-260773" defTabSz="658368">
              <a:spcBef>
                <a:spcPts val="600"/>
              </a:spcBef>
              <a:defRPr sz="1728">
                <a:uFill>
                  <a:solidFill>
                    <a:srgbClr val="000000"/>
                  </a:solidFill>
                </a:uFill>
                <a:latin typeface="Calibri"/>
                <a:ea typeface="Calibri"/>
                <a:cs typeface="Calibri"/>
                <a:sym typeface="Calibri"/>
              </a:defRPr>
            </a:pPr>
            <a:r>
              <a:t>Thus the "economic problem" of how to economize and be efficient, and allocate scarce means among alternative uses, was not the permanent problem of the human race. </a:t>
            </a:r>
          </a:p>
          <a:p>
            <a:pPr marL="260773" indent="-260773" defTabSz="658368">
              <a:spcBef>
                <a:spcPts val="600"/>
              </a:spcBef>
              <a:defRPr sz="1728">
                <a:uFill>
                  <a:solidFill>
                    <a:srgbClr val="000000"/>
                  </a:solidFill>
                </a:uFill>
                <a:latin typeface="Calibri"/>
                <a:ea typeface="Calibri"/>
                <a:cs typeface="Calibri"/>
                <a:sym typeface="Calibri"/>
              </a:defRPr>
            </a:pPr>
            <a:r>
              <a:t>Instead, "for the first time since his creation man will be faced with his real, his permanent problem-how to use his freedom from pressing economic cares, how to occupy the leisure, which science and compound interest will have won for him, to live wisely and agreeably and well.... It will be those peoples, who can keep alive, and cultivate into a fuller perfection, the art of life itself and do not sell themselves for the means of life, who will be able to enjoy the abundance when it comes..." </a:t>
            </a:r>
          </a:p>
          <a:p>
            <a:pPr marL="260773" indent="-260773" defTabSz="658368">
              <a:spcBef>
                <a:spcPts val="600"/>
              </a:spcBef>
              <a:defRPr sz="1728">
                <a:uFill>
                  <a:solidFill>
                    <a:srgbClr val="000000"/>
                  </a:solidFill>
                </a:uFill>
                <a:latin typeface="Calibri"/>
                <a:ea typeface="Calibri"/>
                <a:cs typeface="Calibri"/>
                <a:sym typeface="Calibri"/>
              </a:defRPr>
            </a:pPr>
            <a:r>
              <a:t>Yet Keynes was not sure that having to confront this problem would be a net plus for humanity: "Will this be a benefit? If one believes at all in the real values of life, the prospect at least opens up the possibility of benefit. Yet I think with dread of the readjustment of the habits and instincts of the ordinary man, bred into him for countless generations, which he may be asked to discard within a few decades..."</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Digression: How to Study"/>
          <p:cNvSpPr txBox="1"/>
          <p:nvPr>
            <p:ph type="title" idx="4294967295"/>
          </p:nvPr>
        </p:nvSpPr>
        <p:spPr>
          <a:xfrm>
            <a:off x="457199" y="-1"/>
            <a:ext cx="8234348" cy="1094173"/>
          </a:xfrm>
          <a:prstGeom prst="rect">
            <a:avLst/>
          </a:prstGeom>
        </p:spPr>
        <p:txBody>
          <a:bodyPr lIns="50800" tIns="50800" rIns="50800" bIns="50800"/>
          <a:lstStyle/>
          <a:p>
            <a:pPr lvl="1" defTabSz="382012">
              <a:defRPr sz="5208"/>
            </a:pPr>
            <a:r>
              <a:t>Digression: How to Study</a:t>
            </a:r>
          </a:p>
        </p:txBody>
      </p:sp>
      <p:sp>
        <p:nvSpPr>
          <p:cNvPr id="513" name="Will I ask you about Jan Christian Smuts? About the prayer (and theology) of the Grigua?…"/>
          <p:cNvSpPr txBox="1"/>
          <p:nvPr>
            <p:ph type="body" idx="4294967295"/>
          </p:nvPr>
        </p:nvSpPr>
        <p:spPr>
          <a:xfrm>
            <a:off x="457199" y="1094171"/>
            <a:ext cx="8234348" cy="5244063"/>
          </a:xfrm>
          <a:prstGeom prst="rect">
            <a:avLst/>
          </a:prstGeom>
        </p:spPr>
        <p:txBody>
          <a:bodyPr lIns="50800" tIns="50800" rIns="50800" bIns="50800" anchor="t"/>
          <a:lstStyle/>
          <a:p>
            <a:pPr marL="0" indent="0" defTabSz="292242">
              <a:spcBef>
                <a:spcPts val="0"/>
              </a:spcBef>
              <a:buSzTx/>
              <a:buFont typeface="Arial"/>
              <a:buNone/>
              <a:defRPr b="1" sz="1496">
                <a:uFill>
                  <a:solidFill>
                    <a:srgbClr val="000000"/>
                  </a:solidFill>
                </a:uFill>
                <a:latin typeface="+mn-lt"/>
                <a:ea typeface="+mn-ea"/>
                <a:cs typeface="+mn-cs"/>
                <a:sym typeface="Helvetica"/>
              </a:defRPr>
            </a:pPr>
            <a:r>
              <a:t>Will I ask you about Jan Christian Smuts? About the prayer (and theology) of the Grigua?</a:t>
            </a:r>
          </a:p>
          <a:p>
            <a:pPr marL="0" indent="0" defTabSz="292242">
              <a:spcBef>
                <a:spcPts val="0"/>
              </a:spcBef>
              <a:buSzTx/>
              <a:buFont typeface="Arial"/>
              <a:buNone/>
              <a:defRPr b="1" sz="1496">
                <a:uFill>
                  <a:solidFill>
                    <a:srgbClr val="000000"/>
                  </a:solidFill>
                </a:uFill>
                <a:latin typeface="+mn-lt"/>
                <a:ea typeface="+mn-ea"/>
                <a:cs typeface="+mn-cs"/>
                <a:sym typeface="Helvetica"/>
              </a:defRPr>
            </a:pPr>
          </a:p>
          <a:p>
            <a:pPr marL="246285" indent="-246285" defTabSz="621791">
              <a:spcBef>
                <a:spcPts val="500"/>
              </a:spcBef>
              <a:defRPr sz="1632">
                <a:uFill>
                  <a:solidFill>
                    <a:srgbClr val="000000"/>
                  </a:solidFill>
                </a:uFill>
                <a:latin typeface="Calibri"/>
                <a:ea typeface="Calibri"/>
                <a:cs typeface="Calibri"/>
                <a:sym typeface="Calibri"/>
              </a:defRPr>
            </a:pPr>
            <a:r>
              <a:t>No…</a:t>
            </a:r>
          </a:p>
          <a:p>
            <a:pPr marL="246285" indent="-246285" defTabSz="621791">
              <a:spcBef>
                <a:spcPts val="500"/>
              </a:spcBef>
              <a:defRPr sz="1632">
                <a:uFill>
                  <a:solidFill>
                    <a:srgbClr val="000000"/>
                  </a:solidFill>
                </a:uFill>
                <a:latin typeface="Calibri"/>
                <a:ea typeface="Calibri"/>
                <a:cs typeface="Calibri"/>
                <a:sym typeface="Calibri"/>
              </a:defRPr>
            </a:pPr>
            <a:r>
              <a:t>Themes and concepts…</a:t>
            </a:r>
          </a:p>
          <a:p>
            <a:pPr lvl="1" marL="548545" indent="-246285" defTabSz="621791">
              <a:spcBef>
                <a:spcPts val="500"/>
              </a:spcBef>
              <a:defRPr sz="1632">
                <a:uFill>
                  <a:solidFill>
                    <a:srgbClr val="000000"/>
                  </a:solidFill>
                </a:uFill>
                <a:latin typeface="Calibri"/>
                <a:ea typeface="Calibri"/>
                <a:cs typeface="Calibri"/>
                <a:sym typeface="Calibri"/>
              </a:defRPr>
            </a:pPr>
            <a:r>
              <a:t>But you need narratives and stories to hang onto them…</a:t>
            </a:r>
          </a:p>
          <a:p>
            <a:pPr lvl="1" marL="548545" indent="-246285" defTabSz="621791">
              <a:spcBef>
                <a:spcPts val="500"/>
              </a:spcBef>
              <a:defRPr sz="1632">
                <a:uFill>
                  <a:solidFill>
                    <a:srgbClr val="000000"/>
                  </a:solidFill>
                </a:uFill>
                <a:latin typeface="Calibri"/>
                <a:ea typeface="Calibri"/>
                <a:cs typeface="Calibri"/>
                <a:sym typeface="Calibri"/>
              </a:defRPr>
            </a:pPr>
            <a:r>
              <a:t>And our brains are very good at deep-sixing useless information</a:t>
            </a:r>
          </a:p>
          <a:p>
            <a:pPr marL="246285" indent="-246285" defTabSz="621791">
              <a:spcBef>
                <a:spcPts val="500"/>
              </a:spcBef>
              <a:defRPr sz="1632">
                <a:uFill>
                  <a:solidFill>
                    <a:srgbClr val="000000"/>
                  </a:solidFill>
                </a:uFill>
                <a:latin typeface="Calibri"/>
                <a:ea typeface="Calibri"/>
                <a:cs typeface="Calibri"/>
                <a:sym typeface="Calibri"/>
              </a:defRPr>
            </a:pPr>
            <a:r>
              <a:t>Andy Matuschak: </a:t>
            </a:r>
            <a:r>
              <a:rPr i="1"/>
              <a:t>Why Books Don’t Work</a:t>
            </a:r>
            <a:r>
              <a:t> &lt;</a:t>
            </a:r>
            <a:r>
              <a:rPr u="sng">
                <a:solidFill>
                  <a:srgbClr val="0000FF"/>
                </a:solidFill>
                <a:uFill>
                  <a:solidFill>
                    <a:srgbClr val="0000FF"/>
                  </a:solidFill>
                </a:uFill>
                <a:hlinkClick r:id="rId2" invalidUrl="" action="" tgtFrame="" tooltip="" history="1" highlightClick="0" endSnd="0"/>
              </a:rPr>
              <a:t>https://andymatuschak.org/books/</a:t>
            </a:r>
            <a:r>
              <a:t>&gt;:</a:t>
            </a:r>
          </a:p>
          <a:p>
            <a:pPr lvl="1" marL="548545" indent="-246285" defTabSz="621791">
              <a:spcBef>
                <a:spcPts val="500"/>
              </a:spcBef>
              <a:defRPr sz="1632">
                <a:uFill>
                  <a:solidFill>
                    <a:srgbClr val="000000"/>
                  </a:solidFill>
                </a:uFill>
                <a:latin typeface="Calibri"/>
                <a:ea typeface="Calibri"/>
                <a:cs typeface="Calibri"/>
                <a:sym typeface="Calibri"/>
              </a:defRPr>
            </a:pPr>
            <a:r>
              <a:t>“Picture some serious non-fiction tomes. </a:t>
            </a:r>
            <a:r>
              <a:rPr i="1"/>
              <a:t>The Selfish Gene</a:t>
            </a:r>
            <a:r>
              <a:t>; </a:t>
            </a:r>
            <a:r>
              <a:rPr i="1"/>
              <a:t>Thinking, Fast and Slow</a:t>
            </a:r>
            <a:r>
              <a:t>; </a:t>
            </a:r>
            <a:r>
              <a:rPr i="1"/>
              <a:t>Guns, Germs, and Steel</a:t>
            </a:r>
            <a:r>
              <a:t>; etc. </a:t>
            </a:r>
          </a:p>
          <a:p>
            <a:pPr lvl="1" marL="548545" indent="-246285" defTabSz="621791">
              <a:spcBef>
                <a:spcPts val="500"/>
              </a:spcBef>
              <a:defRPr sz="1632">
                <a:uFill>
                  <a:solidFill>
                    <a:srgbClr val="000000"/>
                  </a:solidFill>
                </a:uFill>
                <a:latin typeface="Calibri"/>
                <a:ea typeface="Calibri"/>
                <a:cs typeface="Calibri"/>
                <a:sym typeface="Calibri"/>
              </a:defRPr>
            </a:pPr>
            <a:r>
              <a:t>“Have you ever had a book like this—one you’d read—come up in conversation, only to discover that you’d absorbed what amounts to a few sentences? I’ll be honest: it happens to me regularly. Often things go well at first. I’ll feel I can sketch the basic claims, paint the surface; but when someone asks a basic probing question, the edifice instantly collapses. Sometimes it’s a memory issue: I simply can’t recall the relevant details. But just as often, as I grasp about, I’ll realize I had never really understood the idea in question, though I’d certainly thought I understood when I read the book. Indeed, I’ll realize that I had barely noticed how little I’d absorbed until that very moment. I know I’m not alone here…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Four Ways Out…"/>
          <p:cNvSpPr txBox="1"/>
          <p:nvPr>
            <p:ph type="title" idx="4294967295"/>
          </p:nvPr>
        </p:nvSpPr>
        <p:spPr>
          <a:xfrm>
            <a:off x="457199" y="-1"/>
            <a:ext cx="8228391" cy="1156080"/>
          </a:xfrm>
          <a:prstGeom prst="rect">
            <a:avLst/>
          </a:prstGeom>
        </p:spPr>
        <p:txBody>
          <a:bodyPr lIns="50800" tIns="50800" rIns="50800" bIns="50800"/>
          <a:lstStyle>
            <a:lvl1pPr defTabSz="410765">
              <a:defRPr>
                <a:solidFill>
                  <a:srgbClr val="000080"/>
                </a:solidFill>
              </a:defRPr>
            </a:lvl1pPr>
          </a:lstStyle>
          <a:p>
            <a:pPr/>
            <a:r>
              <a:t>Four Ways Out…</a:t>
            </a:r>
          </a:p>
        </p:txBody>
      </p:sp>
      <p:sp>
        <p:nvSpPr>
          <p:cNvPr id="122" name="Birth control? That’s worse……"/>
          <p:cNvSpPr txBox="1"/>
          <p:nvPr>
            <p:ph type="body" sz="half" idx="4294967295"/>
          </p:nvPr>
        </p:nvSpPr>
        <p:spPr>
          <a:xfrm>
            <a:off x="457199" y="1156078"/>
            <a:ext cx="3809115" cy="5308606"/>
          </a:xfrm>
          <a:prstGeom prst="rect">
            <a:avLst/>
          </a:prstGeom>
        </p:spPr>
        <p:txBody>
          <a:bodyPr lIns="50800" tIns="50800" rIns="50800" bIns="50800" anchor="t"/>
          <a:lstStyle/>
          <a:p>
            <a:pPr marL="311479" indent="-311479" defTabSz="786384">
              <a:spcBef>
                <a:spcPts val="700"/>
              </a:spcBef>
              <a:defRPr sz="2064">
                <a:uFill>
                  <a:solidFill>
                    <a:srgbClr val="000000"/>
                  </a:solidFill>
                </a:uFill>
                <a:latin typeface="Times New Roman"/>
                <a:ea typeface="Times New Roman"/>
                <a:cs typeface="Times New Roman"/>
                <a:sym typeface="Times New Roman"/>
              </a:defRPr>
            </a:pPr>
            <a:r>
              <a:t>Birth control? That’s worse…</a:t>
            </a:r>
          </a:p>
          <a:p>
            <a:pPr marL="311479" indent="-311479" defTabSz="786384">
              <a:spcBef>
                <a:spcPts val="700"/>
              </a:spcBef>
              <a:defRPr sz="2064">
                <a:uFill>
                  <a:solidFill>
                    <a:srgbClr val="000000"/>
                  </a:solidFill>
                </a:uFill>
                <a:latin typeface="Times New Roman"/>
                <a:ea typeface="Times New Roman"/>
                <a:cs typeface="Times New Roman"/>
                <a:sym typeface="Times New Roman"/>
              </a:defRPr>
            </a:pPr>
            <a:r>
              <a:t>Agricultural productivity? Limited effect…</a:t>
            </a:r>
          </a:p>
          <a:p>
            <a:pPr marL="311479" indent="-311479" defTabSz="786384">
              <a:spcBef>
                <a:spcPts val="700"/>
              </a:spcBef>
              <a:defRPr sz="2064">
                <a:uFill>
                  <a:solidFill>
                    <a:srgbClr val="000000"/>
                  </a:solidFill>
                </a:uFill>
                <a:latin typeface="Times New Roman"/>
                <a:ea typeface="Times New Roman"/>
                <a:cs typeface="Times New Roman"/>
                <a:sym typeface="Times New Roman"/>
              </a:defRPr>
            </a:pPr>
            <a:r>
              <a:t>Export manufactures? “Unhealthy”—and incredibly risky given the British fleet…</a:t>
            </a:r>
          </a:p>
          <a:p>
            <a:pPr marL="311479" indent="-311479" defTabSz="786384">
              <a:spcBef>
                <a:spcPts val="700"/>
              </a:spcBef>
              <a:defRPr sz="2064">
                <a:uFill>
                  <a:solidFill>
                    <a:srgbClr val="000000"/>
                  </a:solidFill>
                </a:uFill>
                <a:latin typeface="Times New Roman"/>
                <a:ea typeface="Times New Roman"/>
                <a:cs typeface="Times New Roman"/>
                <a:sym typeface="Times New Roman"/>
              </a:defRPr>
            </a:pPr>
            <a:r>
              <a:t>“Living space”: Conquest and demographic replacement</a:t>
            </a:r>
          </a:p>
          <a:p>
            <a:pPr lvl="1" marL="693749" indent="-311479" defTabSz="786384">
              <a:spcBef>
                <a:spcPts val="700"/>
              </a:spcBef>
              <a:defRPr sz="2064">
                <a:uFill>
                  <a:solidFill>
                    <a:srgbClr val="000000"/>
                  </a:solidFill>
                </a:uFill>
                <a:latin typeface="Times New Roman"/>
                <a:ea typeface="Times New Roman"/>
                <a:cs typeface="Times New Roman"/>
                <a:sym typeface="Times New Roman"/>
              </a:defRPr>
            </a:pPr>
            <a:r>
              <a:t>Germany in a long-run fight for world domination with:</a:t>
            </a:r>
          </a:p>
          <a:p>
            <a:pPr lvl="2" marL="1076019" indent="-311479" defTabSz="786384">
              <a:spcBef>
                <a:spcPts val="700"/>
              </a:spcBef>
              <a:defRPr sz="2064">
                <a:uFill>
                  <a:solidFill>
                    <a:srgbClr val="000000"/>
                  </a:solidFill>
                </a:uFill>
                <a:latin typeface="Times New Roman"/>
                <a:ea typeface="Times New Roman"/>
                <a:cs typeface="Times New Roman"/>
                <a:sym typeface="Times New Roman"/>
              </a:defRPr>
            </a:pPr>
            <a:r>
              <a:t>Britain</a:t>
            </a:r>
          </a:p>
          <a:p>
            <a:pPr lvl="2" marL="1076019" indent="-311479" defTabSz="786384">
              <a:spcBef>
                <a:spcPts val="700"/>
              </a:spcBef>
              <a:defRPr sz="2064">
                <a:uFill>
                  <a:solidFill>
                    <a:srgbClr val="000000"/>
                  </a:solidFill>
                </a:uFill>
                <a:latin typeface="Times New Roman"/>
                <a:ea typeface="Times New Roman"/>
                <a:cs typeface="Times New Roman"/>
                <a:sym typeface="Times New Roman"/>
              </a:defRPr>
            </a:pPr>
            <a:r>
              <a:t>Russia</a:t>
            </a:r>
          </a:p>
          <a:p>
            <a:pPr lvl="2" marL="1076019" indent="-311479" defTabSz="786384">
              <a:spcBef>
                <a:spcPts val="700"/>
              </a:spcBef>
              <a:defRPr sz="2064">
                <a:uFill>
                  <a:solidFill>
                    <a:srgbClr val="000000"/>
                  </a:solidFill>
                </a:uFill>
                <a:latin typeface="Times New Roman"/>
                <a:ea typeface="Times New Roman"/>
                <a:cs typeface="Times New Roman"/>
                <a:sym typeface="Times New Roman"/>
              </a:defRPr>
            </a:pPr>
            <a:r>
              <a:t>America</a:t>
            </a:r>
          </a:p>
          <a:p>
            <a:pPr lvl="2" marL="1076019" indent="-311479" defTabSz="786384">
              <a:spcBef>
                <a:spcPts val="700"/>
              </a:spcBef>
              <a:defRPr sz="2064">
                <a:uFill>
                  <a:solidFill>
                    <a:srgbClr val="000000"/>
                  </a:solidFill>
                </a:uFill>
                <a:latin typeface="Times New Roman"/>
                <a:ea typeface="Times New Roman"/>
                <a:cs typeface="Times New Roman"/>
                <a:sym typeface="Times New Roman"/>
              </a:defRPr>
            </a:pPr>
            <a:r>
              <a:t>China? India?</a:t>
            </a:r>
          </a:p>
        </p:txBody>
      </p:sp>
      <p:pic>
        <p:nvPicPr>
          <p:cNvPr id="123" name="Cursor_and_nuremberg_rally_-_Google_Search.png" descr="Cursor_and_nuremberg_rally_-_Google_Search.png"/>
          <p:cNvPicPr>
            <a:picLocks noChangeAspect="1"/>
          </p:cNvPicPr>
          <p:nvPr/>
        </p:nvPicPr>
        <p:blipFill>
          <a:blip r:embed="rId2">
            <a:extLst/>
          </a:blip>
          <a:stretch>
            <a:fillRect/>
          </a:stretch>
        </p:blipFill>
        <p:spPr>
          <a:xfrm>
            <a:off x="4266312" y="1156078"/>
            <a:ext cx="4419278" cy="5308606"/>
          </a:xfrm>
          <a:prstGeom prst="rect">
            <a:avLst/>
          </a:prstGeom>
          <a:ln w="12700">
            <a:miter lim="400000"/>
          </a:ln>
        </p:spPr>
      </p:pic>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Skipped Topic: Pre-1914 Political Economy: Over in Europe</a:t>
            </a:r>
          </a:p>
        </p:txBody>
      </p:sp>
      <p:sp>
        <p:nvSpPr>
          <p:cNvPr id="516"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34340">
              <a:spcBef>
                <a:spcPts val="1100"/>
              </a:spcBef>
              <a:buSzTx/>
              <a:buFont typeface="Arial"/>
              <a:buNone/>
              <a:defRPr b="1" sz="2280">
                <a:uFill>
                  <a:solidFill>
                    <a:srgbClr val="000000"/>
                  </a:solidFill>
                </a:uFill>
                <a:latin typeface="+mn-lt"/>
                <a:ea typeface="+mn-ea"/>
                <a:cs typeface="+mn-cs"/>
                <a:sym typeface="Helvetica"/>
              </a:defRPr>
            </a:pPr>
            <a:r>
              <a:t>The June Days of 1848 in Paris:</a:t>
            </a:r>
          </a:p>
          <a:p>
            <a:pPr marL="22859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rPr b="1"/>
              <a:t>Tocqueville:</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workmen to escape from the necessities of their condition, which had been depicted to them as one of unlawful oppression…. The closing of the national workshops… occasioned the rising…”</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French Politics</a:t>
            </a:r>
          </a:p>
        </p:txBody>
      </p:sp>
      <p:sp>
        <p:nvSpPr>
          <p:cNvPr id="519"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269747">
              <a:spcBef>
                <a:spcPts val="700"/>
              </a:spcBef>
              <a:buSzTx/>
              <a:buFont typeface="Arial"/>
              <a:buNone/>
              <a:defRPr b="1" sz="1416">
                <a:uFill>
                  <a:solidFill>
                    <a:srgbClr val="000000"/>
                  </a:solidFill>
                </a:uFill>
                <a:latin typeface="+mn-lt"/>
                <a:ea typeface="+mn-ea"/>
                <a:cs typeface="+mn-cs"/>
                <a:sym typeface="Helvetica"/>
              </a:defRPr>
            </a:pPr>
            <a:r>
              <a:t>Régimes stability is not on the menu:</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the terrorist dictatorship of the Jacobins (the mainspring of popular government… amid revolution it is at once virtue and terror: virtue, without which terror is fatal; terror, without which virtue is impotent…)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corrupt and gerrymandered 5-man executive of the Directory, defended on October 5, 1795 by the “whiff of grapeshot” of Napoleon Bonaparte and Joachim Murat, that managed to generate the first modern hyperinflation, defended itself against a royalist coup plotted by two of its five members (Barthelemy and Carnot) and its most successful general (Pichegru), and was then overthrown by the same Napoleon in 1799.</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dictatorship, with Napoleon Bonaparte as “First Consul”, until 1804.</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empire, with Napoleon Bonaparte as Emperor of the French, until suppressed by the other European powers in 1815.</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restored Bourbon monarchy, with first Louis XVIII and then Charles X, until 1830.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alternative Orleanist monarchy, with King Louis-Philippes as the king-citizen, overthrown in 1848.</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second republic, overthrown by its own president, Napoleon’s nephew Louis Napoleon, which collapsed under pressure of military defeat in 1870.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socialist commune, in Paris at least.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third republic, which suppressed the commune—but promptly chose a royalist Marshal MacMahon, as president.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third republic president Marshal MacMahon to replace himself by a King Henry V.</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the ex-Minister of War Georges Boulanger to seize power for his RRR movement: Revanche, Révision, Restauration (revenge on Germany, revision of the constitution, restoration of the monarchy).</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a:t>
            </a:r>
          </a:p>
        </p:txBody>
      </p:sp>
      <p:sp>
        <p:nvSpPr>
          <p:cNvPr id="522"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II</a:t>
            </a:r>
          </a:p>
        </p:txBody>
      </p:sp>
      <p:sp>
        <p:nvSpPr>
          <p:cNvPr id="525"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Center and Right-Wing Normal European Politics</a:t>
            </a:r>
          </a:p>
        </p:txBody>
      </p:sp>
      <p:sp>
        <p:nvSpPr>
          <p:cNvPr id="528"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02336">
              <a:spcBef>
                <a:spcPts val="1000"/>
              </a:spcBef>
              <a:buSzTx/>
              <a:buFont typeface="Arial"/>
              <a:buNone/>
              <a:defRPr b="1" sz="2112">
                <a:uFill>
                  <a:solidFill>
                    <a:srgbClr val="000000"/>
                  </a:solidFill>
                </a:uFill>
                <a:latin typeface="+mn-lt"/>
                <a:ea typeface="+mn-ea"/>
                <a:cs typeface="+mn-cs"/>
                <a:sym typeface="Helvetica"/>
              </a:defRPr>
            </a:pPr>
            <a:r>
              <a:t>The touchstone was “fairness”: it was not fair that those who did not work hard and did not play by the rules got lots of good things:</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who did not play by the rules could be on either end of the wealth-and-power spectrum: </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Parasitic aristocrats and cruel plutocrats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poor who wanted something for nothing, or got above their station</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A middle-class, social order movement</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Focus voters’ attention on the disruptive utopian aspirations of the left, and electoral coalitions could be preserved…</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Preserve as much as possible of old orders of hierarchy in changing times: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Reform to preserve; change so things could stay the same</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Find new reasons why hierarchy is good: social darwinism</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Magnifying Non-Economic Cleavages Had Dangers</a:t>
            </a:r>
          </a:p>
        </p:txBody>
      </p:sp>
      <p:sp>
        <p:nvSpPr>
          <p:cNvPr id="531"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56615">
              <a:spcBef>
                <a:spcPts val="900"/>
              </a:spcBef>
              <a:buSzTx/>
              <a:buFont typeface="Arial"/>
              <a:buNone/>
              <a:defRPr b="1" sz="1871">
                <a:uFill>
                  <a:solidFill>
                    <a:srgbClr val="000000"/>
                  </a:solidFill>
                </a:uFill>
                <a:latin typeface="+mn-lt"/>
                <a:ea typeface="+mn-ea"/>
                <a:cs typeface="+mn-cs"/>
                <a:sym typeface="Helvetica"/>
              </a:defRPr>
            </a:pPr>
            <a:r>
              <a:t>Society under threat not by economic inequality but by social disorder—or aliens—or other nations. Plus:</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right-wing landed and bureaucratic upper class that had, by and large, lost its social role.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belief by politicians anxious to paper over class divisions that they could be papered over with national or ethnic unity.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growing social-darwinist current that struggle was good, and the victors should be rewarded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Even or especially military struggle by peoples-in-arms, over not what language a province would be administered in but who would live there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These stored up trouble as 1914 approached.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In 1919 John Maynard Keynes was to write, bitterly, that he, his peers, and his elders had regarded: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 projects and politics of militarism and imperialism, of racial and cultural rivalries, of monopolies, restrictions, and exclusion, which were to play the serpent to this paradise… [as] little more than the amusements of his daily newspaper…”</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Skipped Topic: Passing the Baton: From Britain to America"/>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uFill>
                  <a:solidFill>
                    <a:srgbClr val="000000"/>
                  </a:solidFill>
                </a:uFill>
              </a:defRPr>
            </a:lvl1pPr>
          </a:lstStyle>
          <a:p>
            <a:pPr/>
            <a:r>
              <a:t>Skipped Topic: Passing the Baton: From Britain to America</a:t>
            </a:r>
          </a:p>
        </p:txBody>
      </p:sp>
      <p:sp>
        <p:nvSpPr>
          <p:cNvPr id="53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35" name="The Industrial Revolution took place in Britain…"/>
          <p:cNvSpPr txBox="1"/>
          <p:nvPr>
            <p:ph type="body" sz="half" idx="4294967295"/>
          </p:nvPr>
        </p:nvSpPr>
        <p:spPr>
          <a:xfrm>
            <a:off x="444500" y="1587500"/>
            <a:ext cx="4179258" cy="4762500"/>
          </a:xfrm>
          <a:prstGeom prst="rect">
            <a:avLst/>
          </a:prstGeom>
        </p:spPr>
        <p:txBody>
          <a:bodyPr lIns="45719" tIns="45719" rIns="45719" bIns="45719" anchor="t"/>
          <a:lstStyle/>
          <a:p>
            <a:pPr marL="160421" indent="-160421" defTabSz="292607">
              <a:spcBef>
                <a:spcPts val="700"/>
              </a:spcBef>
              <a:buSzPct val="100000"/>
              <a:defRPr sz="1536">
                <a:latin typeface="Helvetica Neue"/>
                <a:ea typeface="Helvetica Neue"/>
                <a:cs typeface="Helvetica Neue"/>
                <a:sym typeface="Helvetica Neue"/>
              </a:defRPr>
            </a:pPr>
            <a:r>
              <a:t>The Industrial Revolution took place in Britain </a:t>
            </a:r>
          </a:p>
          <a:p>
            <a:pPr marL="160421" indent="-160421" defTabSz="292607">
              <a:spcBef>
                <a:spcPts val="700"/>
              </a:spcBef>
              <a:buSzPct val="100000"/>
              <a:defRPr sz="1536">
                <a:latin typeface="Helvetica Neue"/>
                <a:ea typeface="Helvetica Neue"/>
                <a:cs typeface="Helvetica Neue"/>
                <a:sym typeface="Helvetica Neue"/>
              </a:defRPr>
            </a:pPr>
            <a:r>
              <a:t>The standard explanation four or five largely independent strands coming together.:</a:t>
            </a:r>
          </a:p>
          <a:p>
            <a:pPr lvl="1" marL="404261" indent="-160421" defTabSz="292607">
              <a:spcBef>
                <a:spcPts val="700"/>
              </a:spcBef>
              <a:buSzPct val="100000"/>
              <a:defRPr sz="1536">
                <a:latin typeface="Helvetica Neue"/>
                <a:ea typeface="Helvetica Neue"/>
                <a:cs typeface="Helvetica Neue"/>
                <a:sym typeface="Helvetica Neue"/>
              </a:defRPr>
            </a:pPr>
            <a:r>
              <a:t>Limited government, security of property, and freedom of contract</a:t>
            </a:r>
          </a:p>
          <a:p>
            <a:pPr lvl="1" marL="404261" indent="-160421" defTabSz="292607">
              <a:spcBef>
                <a:spcPts val="700"/>
              </a:spcBef>
              <a:buSzPct val="100000"/>
              <a:defRPr sz="1536">
                <a:latin typeface="Helvetica Neue"/>
                <a:ea typeface="Helvetica Neue"/>
                <a:cs typeface="Helvetica Neue"/>
                <a:sym typeface="Helvetica Neue"/>
              </a:defRPr>
            </a:pPr>
            <a:r>
              <a:t>Science and the technological tradition of sustained inquiry</a:t>
            </a:r>
          </a:p>
          <a:p>
            <a:pPr lvl="1" marL="404261" indent="-160421" defTabSz="292607">
              <a:spcBef>
                <a:spcPts val="700"/>
              </a:spcBef>
              <a:buSzPct val="100000"/>
              <a:defRPr sz="1536">
                <a:latin typeface="Helvetica Neue"/>
                <a:ea typeface="Helvetica Neue"/>
                <a:cs typeface="Helvetica Neue"/>
                <a:sym typeface="Helvetica Neue"/>
              </a:defRPr>
            </a:pPr>
            <a:r>
              <a:t>Victory in the wars of the Commercial Revolution era</a:t>
            </a:r>
          </a:p>
          <a:p>
            <a:pPr lvl="1" marL="404261" indent="-160421" defTabSz="292607">
              <a:spcBef>
                <a:spcPts val="700"/>
              </a:spcBef>
              <a:buSzPct val="100000"/>
              <a:defRPr sz="1536">
                <a:latin typeface="Helvetica Neue"/>
                <a:ea typeface="Helvetica Neue"/>
                <a:cs typeface="Helvetica Neue"/>
                <a:sym typeface="Helvetica Neue"/>
              </a:defRPr>
            </a:pPr>
            <a:r>
              <a:t>Machinery making, "tinkering", and "gadgets"—primarily made out of metal. </a:t>
            </a:r>
          </a:p>
          <a:p>
            <a:pPr lvl="1" marL="404261" indent="-160421" defTabSz="292607">
              <a:spcBef>
                <a:spcPts val="700"/>
              </a:spcBef>
              <a:buSzPct val="100000"/>
              <a:defRPr sz="1536">
                <a:latin typeface="Helvetica Neue"/>
                <a:ea typeface="Helvetica Neue"/>
                <a:cs typeface="Helvetica Neue"/>
                <a:sym typeface="Helvetica Neue"/>
              </a:defRPr>
            </a:pPr>
            <a:r>
              <a:t>Coal in Britain—the only thing that made a steam engine potentially profitable.</a:t>
            </a:r>
          </a:p>
          <a:p>
            <a:pPr marL="160421" indent="-160421" defTabSz="292607">
              <a:spcBef>
                <a:spcPts val="700"/>
              </a:spcBef>
              <a:buSzPct val="100000"/>
              <a:defRPr sz="1536">
                <a:latin typeface="Helvetica Neue"/>
                <a:ea typeface="Helvetica Neue"/>
                <a:cs typeface="Helvetica Neue"/>
                <a:sym typeface="Helvetica Neue"/>
              </a:defRPr>
            </a:pPr>
            <a:r>
              <a:t>Plus high elasticity of demand for leading-sector products…</a:t>
            </a:r>
          </a:p>
        </p:txBody>
      </p:sp>
      <p:pic>
        <p:nvPicPr>
          <p:cNvPr id="536"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iClickers: Why Breaktrhroug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iClickers: Why Breaktrhrough?</a:t>
            </a:r>
          </a:p>
        </p:txBody>
      </p:sp>
      <p:sp>
        <p:nvSpPr>
          <p:cNvPr id="539" name="The principal reason that the Industrial Revolution took place in late eighteenth century Britain (rather than in Sung China, or Abbasid Baghdad, or Antonine Dynasty Rome, or during the Hellenistic Age) i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Industrial Revolution took place in late eighteenth century Britain (rather than in Sung China, or Abbasid Baghdad, or Antonine Dynasty Rome, or during the Hellenistic Age) is: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human numbers thinking about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good means of communication—e.g. printing—for diffusing information about how to solve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experience using coal as an energy source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the incentive created by high real wages leading to a strong desire to make labor more productive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54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iClicker: Why Passing the Bat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 Why Passing the Baton</a:t>
            </a:r>
          </a:p>
        </p:txBody>
      </p:sp>
      <p:sp>
        <p:nvSpPr>
          <p:cNvPr id="543" name="The principal reason that the twentieth century was an American rather than a second British century wa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twentieth century was an American rather than a second British century was: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aggressive and enthusiastic welcome of immigrants</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focus on broad-based technical education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extraordinary abundance of natural resources driving high real wages and enormous incentives to build machines to manipulate matter</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U.S. government that took industrial development as a key policy goal, rather than being comfortable with </a:t>
            </a:r>
            <a:r>
              <a:rPr i="1"/>
              <a:t>laissez-faire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54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British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British Productivity Growth Acceleration</a:t>
            </a:r>
          </a:p>
        </p:txBody>
      </p:sp>
      <p:sp>
        <p:nvSpPr>
          <p:cNvPr id="54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548"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67264" y="1587500"/>
            <a:ext cx="6573296" cy="4758947"/>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Drang nach Osten!"/>
          <p:cNvSpPr txBox="1"/>
          <p:nvPr>
            <p:ph type="title"/>
          </p:nvPr>
        </p:nvSpPr>
        <p:spPr>
          <a:xfrm>
            <a:off x="314537" y="0"/>
            <a:ext cx="8501531" cy="1152994"/>
          </a:xfrm>
          <a:prstGeom prst="rect">
            <a:avLst/>
          </a:prstGeom>
        </p:spPr>
        <p:txBody>
          <a:bodyPr/>
          <a:lstStyle>
            <a:lvl1pPr>
              <a:defRPr b="1">
                <a:solidFill>
                  <a:srgbClr val="000080"/>
                </a:solidFill>
                <a:latin typeface="+mn-lt"/>
                <a:ea typeface="+mn-ea"/>
                <a:cs typeface="+mn-cs"/>
                <a:sym typeface="Helvetica"/>
              </a:defRPr>
            </a:lvl1pPr>
          </a:lstStyle>
          <a:p>
            <a:pPr/>
            <a:r>
              <a:t>Drang nach Osten! </a:t>
            </a:r>
          </a:p>
        </p:txBody>
      </p:sp>
      <p:sp>
        <p:nvSpPr>
          <p:cNvPr id="126" name="Adolf Hitler:…"/>
          <p:cNvSpPr txBox="1"/>
          <p:nvPr>
            <p:ph type="body" sz="half" idx="1"/>
          </p:nvPr>
        </p:nvSpPr>
        <p:spPr>
          <a:xfrm>
            <a:off x="314537" y="1152992"/>
            <a:ext cx="4263866" cy="5359959"/>
          </a:xfrm>
          <a:prstGeom prst="rect">
            <a:avLst/>
          </a:prstGeom>
        </p:spPr>
        <p:txBody>
          <a:bodyPr anchor="t"/>
          <a:lstStyle/>
          <a:p>
            <a:pPr marL="211878" indent="-211878" defTabSz="320397">
              <a:spcBef>
                <a:spcPts val="600"/>
              </a:spcBef>
              <a:defRPr sz="1716">
                <a:latin typeface="Times New Roman"/>
                <a:ea typeface="Times New Roman"/>
                <a:cs typeface="Times New Roman"/>
                <a:sym typeface="Times New Roman"/>
              </a:defRPr>
            </a:pPr>
            <a:r>
              <a:t>Adolf Hitler:</a:t>
            </a:r>
          </a:p>
          <a:p>
            <a:pPr lvl="1" marL="558588" indent="-211878" defTabSz="320397">
              <a:spcBef>
                <a:spcPts val="600"/>
              </a:spcBef>
              <a:defRPr sz="1716">
                <a:latin typeface="Times New Roman"/>
                <a:ea typeface="Times New Roman"/>
                <a:cs typeface="Times New Roman"/>
                <a:sym typeface="Times New Roman"/>
              </a:defRPr>
            </a:pPr>
            <a:r>
              <a:t>“We must... coolly and objectively adopt the standpoint that it can certainly not be the intention of Heaven to give one people fifty times as much land and soil in this world as another.... We must not let political boundaries obscure for us the boundaries of eternal justice…. </a:t>
            </a:r>
          </a:p>
          <a:p>
            <a:pPr lvl="1" marL="558588" indent="-211878" defTabSz="320397">
              <a:spcBef>
                <a:spcPts val="600"/>
              </a:spcBef>
              <a:defRPr sz="1716">
                <a:latin typeface="Times New Roman"/>
                <a:ea typeface="Times New Roman"/>
                <a:cs typeface="Times New Roman"/>
                <a:sym typeface="Times New Roman"/>
              </a:defRPr>
            </a:pPr>
            <a:r>
              <a:t>“The law of self-preservation goes into effect; and what is refused to amicable methods it is up to the fist to take… If land was desired in Europe, it could be obtained by and large only at the expense of Russia….</a:t>
            </a:r>
          </a:p>
          <a:p>
            <a:pPr lvl="1" marL="558588" indent="-211878" defTabSz="320397">
              <a:spcBef>
                <a:spcPts val="600"/>
              </a:spcBef>
              <a:defRPr sz="1716">
                <a:latin typeface="Times New Roman"/>
                <a:ea typeface="Times New Roman"/>
                <a:cs typeface="Times New Roman"/>
                <a:sym typeface="Times New Roman"/>
              </a:defRPr>
            </a:pPr>
            <a:r>
              <a:t>“The new Reich must again set itself on the march along the road of the Teutonic knights of old, to obtain by the German sword sod for the German plow and daily bread for the nation…”</a:t>
            </a:r>
          </a:p>
        </p:txBody>
      </p:sp>
      <p:pic>
        <p:nvPicPr>
          <p:cNvPr id="127" name="Cursor.png" descr="Cursor.png"/>
          <p:cNvPicPr>
            <a:picLocks noChangeAspect="1"/>
          </p:cNvPicPr>
          <p:nvPr/>
        </p:nvPicPr>
        <p:blipFill>
          <a:blip r:embed="rId2">
            <a:extLst/>
          </a:blip>
          <a:stretch>
            <a:fillRect/>
          </a:stretch>
        </p:blipFill>
        <p:spPr>
          <a:xfrm>
            <a:off x="4578402" y="1071562"/>
            <a:ext cx="4237667" cy="5441389"/>
          </a:xfrm>
          <a:prstGeom prst="rect">
            <a:avLst/>
          </a:prstGeom>
          <a:ln w="12700">
            <a:miter lim="400000"/>
          </a:ln>
        </p:spPr>
      </p:pic>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But Even in the First Half of the Nineteenth Century the U.S. Was Outpacing Britain in Growth…"/>
          <p:cNvSpPr txBox="1"/>
          <p:nvPr>
            <p:ph type="title" idx="4294967295"/>
          </p:nvPr>
        </p:nvSpPr>
        <p:spPr>
          <a:xfrm>
            <a:off x="444500" y="0"/>
            <a:ext cx="8255000" cy="1587501"/>
          </a:xfrm>
          <a:prstGeom prst="rect">
            <a:avLst/>
          </a:prstGeom>
        </p:spPr>
        <p:txBody>
          <a:bodyPr lIns="45719" tIns="45719" rIns="45719" bIns="45719"/>
          <a:lstStyle>
            <a:lvl1pPr defTabSz="182880">
              <a:lnSpc>
                <a:spcPts val="4600"/>
              </a:lnSpc>
              <a:defRPr sz="3200">
                <a:uFill>
                  <a:solidFill>
                    <a:srgbClr val="000000"/>
                  </a:solidFill>
                </a:uFill>
              </a:defRPr>
            </a:lvl1pPr>
          </a:lstStyle>
          <a:p>
            <a:pPr/>
            <a:r>
              <a:t>But Even in the First Half of the Nineteenth Century the U.S. Was Outpacing Britain in Growth…</a:t>
            </a:r>
          </a:p>
        </p:txBody>
      </p:sp>
      <p:sp>
        <p:nvSpPr>
          <p:cNvPr id="55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52" name="Even in the first half of the nineteenth century—the period in which the British Industrial Revolution made it the wonder of the world—economic growth in the United States was proceeding faster than in Britain.…"/>
          <p:cNvSpPr txBox="1"/>
          <p:nvPr>
            <p:ph type="body" sz="half" idx="4294967295"/>
          </p:nvPr>
        </p:nvSpPr>
        <p:spPr>
          <a:xfrm>
            <a:off x="444500" y="1587500"/>
            <a:ext cx="4179258" cy="4762500"/>
          </a:xfrm>
          <a:prstGeom prst="rect">
            <a:avLst/>
          </a:prstGeom>
        </p:spPr>
        <p:txBody>
          <a:bodyPr lIns="45719" tIns="45719" rIns="45719" bIns="45719" anchor="t"/>
          <a:lstStyle/>
          <a:p>
            <a:pPr marL="157914" indent="-157914" defTabSz="288036">
              <a:spcBef>
                <a:spcPts val="700"/>
              </a:spcBef>
              <a:buSzPct val="100000"/>
              <a:defRPr sz="1512">
                <a:latin typeface="Helvetica Neue"/>
                <a:ea typeface="Helvetica Neue"/>
                <a:cs typeface="Helvetica Neue"/>
                <a:sym typeface="Helvetica Neue"/>
              </a:defRPr>
            </a:pPr>
            <a:r>
              <a:t>Even in the first half of the nineteenth century—the period in which the British Industrial Revolution made it the wonder of the world—economic growth in the United States was proceeding faster than in Britain. </a:t>
            </a:r>
          </a:p>
          <a:p>
            <a:pPr lvl="1" marL="397944" indent="-157914" defTabSz="288036">
              <a:spcBef>
                <a:spcPts val="700"/>
              </a:spcBef>
              <a:buSzPct val="100000"/>
              <a:defRPr sz="1512">
                <a:latin typeface="Helvetica Neue"/>
                <a:ea typeface="Helvetica Neue"/>
                <a:cs typeface="Helvetica Neue"/>
                <a:sym typeface="Helvetica Neue"/>
              </a:defRPr>
            </a:pPr>
            <a:r>
              <a:t>While British real GDP per capita was increasing at less than 0.6 percent per year</a:t>
            </a:r>
          </a:p>
          <a:p>
            <a:pPr lvl="1" marL="397944" indent="-157914" defTabSz="288036">
              <a:spcBef>
                <a:spcPts val="700"/>
              </a:spcBef>
              <a:buSzPct val="100000"/>
              <a:defRPr sz="1512">
                <a:latin typeface="Helvetica Neue"/>
                <a:ea typeface="Helvetica Neue"/>
                <a:cs typeface="Helvetica Neue"/>
                <a:sym typeface="Helvetica Neue"/>
              </a:defRPr>
            </a:pPr>
            <a:r>
              <a:t>American was growing at a hair over one percent per year. </a:t>
            </a:r>
          </a:p>
          <a:p>
            <a:pPr marL="157914" indent="-157914" defTabSz="288036">
              <a:spcBef>
                <a:spcPts val="700"/>
              </a:spcBef>
              <a:buSzPct val="100000"/>
              <a:defRPr sz="1512">
                <a:latin typeface="Helvetica Neue"/>
                <a:ea typeface="Helvetica Neue"/>
                <a:cs typeface="Helvetica Neue"/>
                <a:sym typeface="Helvetica Neue"/>
              </a:defRPr>
            </a:pPr>
            <a:r>
              <a:t>And a significantly larger share of GDP was going to the white working class in the United States, in the north at least:</a:t>
            </a:r>
          </a:p>
          <a:p>
            <a:pPr lvl="1" marL="397944" indent="-157914" defTabSz="288036">
              <a:spcBef>
                <a:spcPts val="700"/>
              </a:spcBef>
              <a:buSzPct val="100000"/>
              <a:defRPr sz="1512">
                <a:latin typeface="Helvetica Neue"/>
                <a:ea typeface="Helvetica Neue"/>
                <a:cs typeface="Helvetica Neue"/>
                <a:sym typeface="Helvetica Neue"/>
              </a:defRPr>
            </a:pPr>
            <a:r>
              <a:t>The extraordinary abundance of land and the possibility of "lighting out for the territory", in the words of American author Mark Twain, gave even workers without property or notably scarce skills substantial economic bargaining power.</a:t>
            </a:r>
          </a:p>
        </p:txBody>
      </p:sp>
      <p:pic>
        <p:nvPicPr>
          <p:cNvPr id="553"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And Starting in the Late Nineteenth Century"/>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And Starting in the Late Nineteenth Century</a:t>
            </a:r>
          </a:p>
        </p:txBody>
      </p:sp>
      <p:sp>
        <p:nvSpPr>
          <p:cNvPr id="55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57" name="Second Industrial Revolution……"/>
          <p:cNvSpPr txBox="1"/>
          <p:nvPr>
            <p:ph type="body" sz="half" idx="4294967295"/>
          </p:nvPr>
        </p:nvSpPr>
        <p:spPr>
          <a:xfrm>
            <a:off x="444500" y="1587500"/>
            <a:ext cx="4179258" cy="4762500"/>
          </a:xfrm>
          <a:prstGeom prst="rect">
            <a:avLst/>
          </a:prstGeom>
        </p:spPr>
        <p:txBody>
          <a:bodyPr lIns="45719" tIns="45719" rIns="45719" bIns="45719" anchor="t"/>
          <a:lstStyle/>
          <a:p>
            <a:pPr marL="223085" indent="-223085" defTabSz="406908">
              <a:spcBef>
                <a:spcPts val="1000"/>
              </a:spcBef>
              <a:buSzPct val="100000"/>
              <a:defRPr sz="2136">
                <a:latin typeface="Helvetica Neue"/>
                <a:ea typeface="Helvetica Neue"/>
                <a:cs typeface="Helvetica Neue"/>
                <a:sym typeface="Helvetica Neue"/>
              </a:defRPr>
            </a:pPr>
            <a:r>
              <a:t>Second Industrial Revolution…</a:t>
            </a:r>
          </a:p>
          <a:p>
            <a:pPr lvl="1" marL="562175" indent="-223085" defTabSz="406908">
              <a:spcBef>
                <a:spcPts val="1000"/>
              </a:spcBef>
              <a:buSzPct val="100000"/>
              <a:defRPr sz="2136">
                <a:latin typeface="Helvetica Neue"/>
                <a:ea typeface="Helvetica Neue"/>
                <a:cs typeface="Helvetica Neue"/>
                <a:sym typeface="Helvetica Neue"/>
              </a:defRPr>
            </a:pPr>
            <a:r>
              <a:t>Why the U.S. and Germany, and not Britain?</a:t>
            </a:r>
          </a:p>
          <a:p>
            <a:pPr marL="223085" indent="-223085" defTabSz="406908">
              <a:spcBef>
                <a:spcPts val="1000"/>
              </a:spcBef>
              <a:buSzPct val="100000"/>
              <a:defRPr sz="2136">
                <a:latin typeface="Helvetica Neue"/>
                <a:ea typeface="Helvetica Neue"/>
                <a:cs typeface="Helvetica Neue"/>
                <a:sym typeface="Helvetica Neue"/>
              </a:defRPr>
            </a:pPr>
            <a:r>
              <a:t>Immigration and Population</a:t>
            </a:r>
          </a:p>
          <a:p>
            <a:pPr lvl="1" marL="562175" indent="-223085" defTabSz="406908">
              <a:spcBef>
                <a:spcPts val="1000"/>
              </a:spcBef>
              <a:buSzPct val="100000"/>
              <a:defRPr sz="2136">
                <a:latin typeface="Helvetica Neue"/>
                <a:ea typeface="Helvetica Neue"/>
                <a:cs typeface="Helvetica Neue"/>
                <a:sym typeface="Helvetica Neue"/>
              </a:defRPr>
            </a:pPr>
            <a:r>
              <a:t>Was resource scarcity no longer a factor?</a:t>
            </a:r>
          </a:p>
          <a:p>
            <a:pPr lvl="1" marL="562175" indent="-223085" defTabSz="406908">
              <a:spcBef>
                <a:spcPts val="1000"/>
              </a:spcBef>
              <a:buSzPct val="100000"/>
              <a:defRPr sz="2136">
                <a:latin typeface="Helvetica Neue"/>
                <a:ea typeface="Helvetica Neue"/>
                <a:cs typeface="Helvetica Neue"/>
                <a:sym typeface="Helvetica Neue"/>
              </a:defRPr>
            </a:pPr>
            <a:r>
              <a:t>Was the differential in the growth rate h of the stock of useful economic knowledge even greater than the differential in the growth rate g of the efficiency-of-labor?</a:t>
            </a:r>
          </a:p>
        </p:txBody>
      </p:sp>
      <p:pic>
        <p:nvPicPr>
          <p:cNvPr id="558"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Phases of American Growt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Phases of American Growth</a:t>
            </a:r>
          </a:p>
        </p:txBody>
      </p:sp>
      <p:sp>
        <p:nvSpPr>
          <p:cNvPr id="56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62" name="1.0% per year in GDP per capita from 1760-1860: resource abundance…"/>
          <p:cNvSpPr txBox="1"/>
          <p:nvPr>
            <p:ph type="body" idx="4294967295"/>
          </p:nvPr>
        </p:nvSpPr>
        <p:spPr>
          <a:xfrm>
            <a:off x="444500" y="1587500"/>
            <a:ext cx="8152220" cy="4762500"/>
          </a:xfrm>
          <a:prstGeom prst="rect">
            <a:avLst/>
          </a:prstGeom>
        </p:spPr>
        <p:txBody>
          <a:bodyPr lIns="45719" tIns="45719" rIns="45719" bIns="45719" anchor="t"/>
          <a:lstStyle/>
          <a:p>
            <a:pPr marL="182980" indent="-182980" defTabSz="333756">
              <a:spcBef>
                <a:spcPts val="800"/>
              </a:spcBef>
              <a:buSzPct val="100000"/>
              <a:defRPr sz="1752">
                <a:latin typeface="Helvetica Neue"/>
                <a:ea typeface="Helvetica Neue"/>
                <a:cs typeface="Helvetica Neue"/>
                <a:sym typeface="Helvetica Neue"/>
              </a:defRPr>
            </a:pPr>
            <a:r>
              <a:t>1.0% per year in GDP per capita from 1760-1860: resource abundance</a:t>
            </a:r>
          </a:p>
          <a:p>
            <a:pPr marL="182980" indent="-182980" defTabSz="333756">
              <a:spcBef>
                <a:spcPts val="800"/>
              </a:spcBef>
              <a:buSzPct val="100000"/>
              <a:defRPr sz="1752">
                <a:latin typeface="Helvetica Neue"/>
                <a:ea typeface="Helvetica Neue"/>
                <a:cs typeface="Helvetica Neue"/>
                <a:sym typeface="Helvetica Neue"/>
              </a:defRPr>
            </a:pPr>
            <a:r>
              <a:t>1.6% per year in GDP per capita from 1860-1929:</a:t>
            </a:r>
          </a:p>
          <a:p>
            <a:pPr lvl="1" marL="461110" indent="-182980" defTabSz="333756">
              <a:spcBef>
                <a:spcPts val="800"/>
              </a:spcBef>
              <a:buSzPct val="100000"/>
              <a:defRPr sz="1752">
                <a:latin typeface="Helvetica Neue"/>
                <a:ea typeface="Helvetica Neue"/>
                <a:cs typeface="Helvetica Neue"/>
                <a:sym typeface="Helvetica Neue"/>
              </a:defRPr>
            </a:pPr>
            <a:r>
              <a:t>“Great traverse”: K/Y ratio up from 2.5 to 4</a:t>
            </a:r>
          </a:p>
          <a:p>
            <a:pPr lvl="1" marL="461110" indent="-182980" defTabSz="333756">
              <a:spcBef>
                <a:spcPts val="800"/>
              </a:spcBef>
              <a:buSzPct val="100000"/>
              <a:defRPr sz="1752">
                <a:latin typeface="Helvetica Neue"/>
                <a:ea typeface="Helvetica Neue"/>
                <a:cs typeface="Helvetica Neue"/>
                <a:sym typeface="Helvetica Neue"/>
              </a:defRPr>
            </a:pPr>
            <a:r>
              <a:t>Half of it an increase in savings rates</a:t>
            </a:r>
          </a:p>
          <a:p>
            <a:pPr lvl="1" marL="461110" indent="-182980" defTabSz="333756">
              <a:spcBef>
                <a:spcPts val="800"/>
              </a:spcBef>
              <a:buSzPct val="100000"/>
              <a:defRPr sz="1752">
                <a:latin typeface="Helvetica Neue"/>
                <a:ea typeface="Helvetica Neue"/>
                <a:cs typeface="Helvetica Neue"/>
                <a:sym typeface="Helvetica Neue"/>
              </a:defRPr>
            </a:pPr>
            <a:r>
              <a:t>Half of it a fall in the price of capital goods</a:t>
            </a:r>
          </a:p>
          <a:p>
            <a:pPr marL="182980" indent="-182980" defTabSz="333756">
              <a:spcBef>
                <a:spcPts val="800"/>
              </a:spcBef>
              <a:buSzPct val="100000"/>
              <a:defRPr sz="1752">
                <a:latin typeface="Helvetica Neue"/>
                <a:ea typeface="Helvetica Neue"/>
                <a:cs typeface="Helvetica Neue"/>
                <a:sym typeface="Helvetica Neue"/>
              </a:defRPr>
            </a:pPr>
            <a:r>
              <a:t>2.5% per year in GDP per capita from 1929-1973</a:t>
            </a:r>
          </a:p>
          <a:p>
            <a:pPr lvl="1" marL="461110" indent="-182980" defTabSz="333756">
              <a:spcBef>
                <a:spcPts val="800"/>
              </a:spcBef>
              <a:buSzPct val="100000"/>
              <a:defRPr sz="1752">
                <a:latin typeface="Helvetica Neue"/>
                <a:ea typeface="Helvetica Neue"/>
                <a:cs typeface="Helvetica Neue"/>
                <a:sym typeface="Helvetica Neue"/>
              </a:defRPr>
            </a:pPr>
            <a:r>
              <a:t>“Fordism”</a:t>
            </a:r>
          </a:p>
          <a:p>
            <a:pPr lvl="1" marL="461110" indent="-182980" defTabSz="333756">
              <a:spcBef>
                <a:spcPts val="800"/>
              </a:spcBef>
              <a:buSzPct val="100000"/>
              <a:defRPr sz="1752">
                <a:latin typeface="Helvetica Neue"/>
                <a:ea typeface="Helvetica Neue"/>
                <a:cs typeface="Helvetica Neue"/>
                <a:sym typeface="Helvetica Neue"/>
              </a:defRPr>
            </a:pPr>
            <a:r>
              <a:t>Expected further acceleration: it did not happen</a:t>
            </a:r>
          </a:p>
          <a:p>
            <a:pPr marL="182980" indent="-182980" defTabSz="333756">
              <a:spcBef>
                <a:spcPts val="800"/>
              </a:spcBef>
              <a:buSzPct val="100000"/>
              <a:defRPr sz="1752">
                <a:latin typeface="Helvetica Neue"/>
                <a:ea typeface="Helvetica Neue"/>
                <a:cs typeface="Helvetica Neue"/>
                <a:sym typeface="Helvetica Neue"/>
              </a:defRPr>
            </a:pPr>
            <a:r>
              <a:t>Post-1973</a:t>
            </a:r>
          </a:p>
          <a:p>
            <a:pPr lvl="1" marL="461110" indent="-182980" defTabSz="333756">
              <a:spcBef>
                <a:spcPts val="800"/>
              </a:spcBef>
              <a:buSzPct val="100000"/>
              <a:defRPr sz="1752">
                <a:latin typeface="Helvetica Neue"/>
                <a:ea typeface="Helvetica Neue"/>
                <a:cs typeface="Helvetica Neue"/>
                <a:sym typeface="Helvetica Neue"/>
              </a:defRPr>
            </a:pPr>
            <a:r>
              <a:t>Productivity slowdown 1973-1995 (environment, oil, baby boom, feminism)</a:t>
            </a:r>
          </a:p>
          <a:p>
            <a:pPr lvl="1" marL="461110" indent="-182980" defTabSz="333756">
              <a:spcBef>
                <a:spcPts val="800"/>
              </a:spcBef>
              <a:buSzPct val="100000"/>
              <a:defRPr sz="1752">
                <a:latin typeface="Helvetica Neue"/>
                <a:ea typeface="Helvetica Neue"/>
                <a:cs typeface="Helvetica Neue"/>
                <a:sym typeface="Helvetica Neue"/>
              </a:defRPr>
            </a:pPr>
            <a:r>
              <a:t>“New economy” 1995-2006</a:t>
            </a:r>
          </a:p>
          <a:p>
            <a:pPr lvl="1" marL="461110" indent="-182980" defTabSz="333756">
              <a:spcBef>
                <a:spcPts val="800"/>
              </a:spcBef>
              <a:buSzPct val="100000"/>
              <a:defRPr sz="1752">
                <a:latin typeface="Helvetica Neue"/>
                <a:ea typeface="Helvetica Neue"/>
                <a:cs typeface="Helvetica Neue"/>
                <a:sym typeface="Helvetica Neue"/>
              </a:defRPr>
            </a:pPr>
            <a:r>
              <a:t>Post-2006 collapse of growth</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4" name="American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American Productivity Growth Acceleration</a:t>
            </a:r>
          </a:p>
        </p:txBody>
      </p:sp>
      <p:sp>
        <p:nvSpPr>
          <p:cNvPr id="56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566"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27410" y="1587500"/>
            <a:ext cx="6380304" cy="4815903"/>
          </a:xfrm>
          <a:prstGeom prst="rect">
            <a:avLst/>
          </a:prstGeom>
          <a:ln w="12700">
            <a:miter lim="400000"/>
          </a:ln>
        </p:spPr>
      </p:pic>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Early Nineteenth Century: Westward Expans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Early Nineteenth Century: Westward Expansion</a:t>
            </a:r>
          </a:p>
        </p:txBody>
      </p:sp>
      <p:sp>
        <p:nvSpPr>
          <p:cNvPr id="56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70" name="Westward expansion…"/>
          <p:cNvSpPr txBox="1"/>
          <p:nvPr>
            <p:ph type="body" sz="half" idx="4294967295"/>
          </p:nvPr>
        </p:nvSpPr>
        <p:spPr>
          <a:xfrm>
            <a:off x="444500" y="1587500"/>
            <a:ext cx="3810000" cy="4762500"/>
          </a:xfrm>
          <a:prstGeom prst="rect">
            <a:avLst/>
          </a:prstGeom>
        </p:spPr>
        <p:txBody>
          <a:bodyPr lIns="45719" tIns="45719" rIns="45719" bIns="45719" anchor="t"/>
          <a:lstStyle/>
          <a:p>
            <a:pPr marL="208046" indent="-208046" defTabSz="379475">
              <a:spcBef>
                <a:spcPts val="900"/>
              </a:spcBef>
              <a:buSzPct val="100000"/>
              <a:defRPr sz="1992">
                <a:latin typeface="Helvetica Neue"/>
                <a:ea typeface="Helvetica Neue"/>
                <a:cs typeface="Helvetica Neue"/>
                <a:sym typeface="Helvetica Neue"/>
              </a:defRPr>
            </a:pPr>
            <a:r>
              <a:t>Westward expansion</a:t>
            </a:r>
          </a:p>
          <a:p>
            <a:pPr marL="208046" indent="-208046" defTabSz="379475">
              <a:spcBef>
                <a:spcPts val="900"/>
              </a:spcBef>
              <a:buSzPct val="100000"/>
              <a:defRPr sz="1992">
                <a:latin typeface="Helvetica Neue"/>
                <a:ea typeface="Helvetica Neue"/>
                <a:cs typeface="Helvetica Neue"/>
                <a:sym typeface="Helvetica Neue"/>
              </a:defRPr>
            </a:pPr>
            <a:r>
              <a:t>The “American System”</a:t>
            </a:r>
          </a:p>
          <a:p>
            <a:pPr lvl="1" marL="524276" indent="-208046" defTabSz="379475">
              <a:spcBef>
                <a:spcPts val="900"/>
              </a:spcBef>
              <a:buSzPct val="100000"/>
              <a:defRPr sz="1992">
                <a:latin typeface="Helvetica Neue"/>
                <a:ea typeface="Helvetica Neue"/>
                <a:cs typeface="Helvetica Neue"/>
                <a:sym typeface="Helvetica Neue"/>
              </a:defRPr>
            </a:pPr>
            <a:r>
              <a:t>Abundant natural resources</a:t>
            </a:r>
          </a:p>
          <a:p>
            <a:pPr lvl="1" marL="524276" indent="-208046" defTabSz="379475">
              <a:spcBef>
                <a:spcPts val="900"/>
              </a:spcBef>
              <a:buSzPct val="100000"/>
              <a:defRPr sz="1992">
                <a:latin typeface="Helvetica Neue"/>
                <a:ea typeface="Helvetica Neue"/>
                <a:cs typeface="Helvetica Neue"/>
                <a:sym typeface="Helvetica Neue"/>
              </a:defRPr>
            </a:pPr>
            <a:r>
              <a:t>Very high real wages</a:t>
            </a:r>
          </a:p>
          <a:p>
            <a:pPr lvl="1" marL="524276" indent="-208046" defTabSz="379475">
              <a:spcBef>
                <a:spcPts val="900"/>
              </a:spcBef>
              <a:buSzPct val="100000"/>
              <a:defRPr sz="1992">
                <a:latin typeface="Helvetica Neue"/>
                <a:ea typeface="Helvetica Neue"/>
                <a:cs typeface="Helvetica Neue"/>
                <a:sym typeface="Helvetica Neue"/>
              </a:defRPr>
            </a:pPr>
            <a:r>
              <a:t>Focus on raising labor productivity</a:t>
            </a:r>
          </a:p>
          <a:p>
            <a:pPr lvl="2" marL="840506" indent="-208046" defTabSz="379475">
              <a:spcBef>
                <a:spcPts val="900"/>
              </a:spcBef>
              <a:buSzPct val="100000"/>
              <a:defRPr sz="1992">
                <a:latin typeface="Helvetica Neue"/>
                <a:ea typeface="Helvetica Neue"/>
                <a:cs typeface="Helvetica Neue"/>
                <a:sym typeface="Helvetica Neue"/>
              </a:defRPr>
            </a:pPr>
            <a:r>
              <a:t>Hence fast efficiency-of-labor growth</a:t>
            </a:r>
          </a:p>
          <a:p>
            <a:pPr lvl="2" marL="840506" indent="-208046" defTabSz="379475">
              <a:spcBef>
                <a:spcPts val="900"/>
              </a:spcBef>
              <a:buSzPct val="100000"/>
              <a:defRPr sz="1992">
                <a:latin typeface="Helvetica Neue"/>
                <a:ea typeface="Helvetica Neue"/>
                <a:cs typeface="Helvetica Neue"/>
                <a:sym typeface="Helvetica Neue"/>
              </a:defRPr>
            </a:pPr>
            <a:r>
              <a:t>Britain, by contrast, focused on economizing on (non-coal) raw materials</a:t>
            </a:r>
          </a:p>
        </p:txBody>
      </p:sp>
      <p:pic>
        <p:nvPicPr>
          <p:cNvPr id="571"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7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75" name="Major westward expansion and &quot;Amerindian removal”…"/>
          <p:cNvSpPr txBox="1"/>
          <p:nvPr>
            <p:ph type="body" idx="4294967295"/>
          </p:nvPr>
        </p:nvSpPr>
        <p:spPr>
          <a:xfrm>
            <a:off x="444500" y="1587500"/>
            <a:ext cx="8255000" cy="4884837"/>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Major westward expansion and "Amerindian removal”</a:t>
            </a:r>
          </a:p>
          <a:p>
            <a:pPr marL="250657" indent="-250657" defTabSz="457200">
              <a:spcBef>
                <a:spcPts val="1200"/>
              </a:spcBef>
              <a:buSzPct val="100000"/>
              <a:defRPr>
                <a:latin typeface="Helvetica Neue"/>
                <a:ea typeface="Helvetica Neue"/>
                <a:cs typeface="Helvetica Neue"/>
                <a:sym typeface="Helvetica Neue"/>
              </a:defRPr>
            </a:pPr>
            <a:r>
              <a:t>The century 1760 to 1860 before the Civil War. </a:t>
            </a:r>
          </a:p>
          <a:p>
            <a:pPr marL="250657" indent="-250657" defTabSz="457200">
              <a:spcBef>
                <a:spcPts val="1200"/>
              </a:spcBef>
              <a:buSzPct val="100000"/>
              <a:defRPr>
                <a:latin typeface="Helvetica Neue"/>
                <a:ea typeface="Helvetica Neue"/>
                <a:cs typeface="Helvetica Neue"/>
                <a:sym typeface="Helvetica Neue"/>
              </a:defRPr>
            </a:pPr>
            <a:r>
              <a:t>We have U.S. output-per-worker growth then at about 1.0% per year…</a:t>
            </a:r>
          </a:p>
          <a:p>
            <a:pPr lvl="1" marL="631657" indent="-250657" defTabSz="457200">
              <a:spcBef>
                <a:spcPts val="1200"/>
              </a:spcBef>
              <a:buSzPct val="100000"/>
              <a:defRPr>
                <a:latin typeface="Helvetica Neue"/>
                <a:ea typeface="Helvetica Neue"/>
                <a:cs typeface="Helvetica Neue"/>
                <a:sym typeface="Helvetica Neue"/>
              </a:defRPr>
            </a:pPr>
            <a:r>
              <a:t>…in contrast to British output-per-worker growth at about 0.5% per year. </a:t>
            </a:r>
          </a:p>
          <a:p>
            <a:pPr marL="250657" indent="-250657" defTabSz="457200">
              <a:spcBef>
                <a:spcPts val="1200"/>
              </a:spcBef>
              <a:buSzPct val="100000"/>
              <a:defRPr>
                <a:latin typeface="Helvetica Neue"/>
                <a:ea typeface="Helvetica Neue"/>
                <a:cs typeface="Helvetica Neue"/>
                <a:sym typeface="Helvetica Neue"/>
              </a:defRPr>
            </a:pPr>
            <a:r>
              <a:t>We have the U.S. population and labor force growing at 2.5% per year…</a:t>
            </a:r>
          </a:p>
          <a:p>
            <a:pPr lvl="1" marL="631657" indent="-250657" defTabSz="457200">
              <a:spcBef>
                <a:spcPts val="1200"/>
              </a:spcBef>
              <a:buSzPct val="100000"/>
              <a:defRPr>
                <a:latin typeface="Helvetica Neue"/>
                <a:ea typeface="Helvetica Neue"/>
                <a:cs typeface="Helvetica Neue"/>
                <a:sym typeface="Helvetica Neue"/>
              </a:defRPr>
            </a:pPr>
            <a:r>
              <a:t>…from 2.5 to 30 million.</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7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79"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80" name="Image" descr="Image"/>
          <p:cNvPicPr>
            <a:picLocks noChangeAspect="1"/>
          </p:cNvPicPr>
          <p:nvPr/>
        </p:nvPicPr>
        <p:blipFill>
          <a:blip r:embed="rId4">
            <a:extLst/>
          </a:blip>
          <a:stretch>
            <a:fillRect/>
          </a:stretch>
        </p:blipFill>
        <p:spPr>
          <a:xfrm>
            <a:off x="898971" y="1979860"/>
            <a:ext cx="4660901" cy="723901"/>
          </a:xfrm>
          <a:prstGeom prst="rect">
            <a:avLst/>
          </a:prstGeom>
          <a:ln w="12700">
            <a:miter lim="400000"/>
          </a:ln>
        </p:spPr>
      </p:pic>
      <p:pic>
        <p:nvPicPr>
          <p:cNvPr id="581" name="Image" descr="Image"/>
          <p:cNvPicPr>
            <a:picLocks noChangeAspect="1"/>
          </p:cNvPicPr>
          <p:nvPr/>
        </p:nvPicPr>
        <p:blipFill>
          <a:blip r:embed="rId5">
            <a:extLst/>
          </a:blip>
          <a:stretch>
            <a:fillRect/>
          </a:stretch>
        </p:blipFill>
        <p:spPr>
          <a:xfrm>
            <a:off x="898971" y="2672714"/>
            <a:ext cx="5219701" cy="698501"/>
          </a:xfrm>
          <a:prstGeom prst="rect">
            <a:avLst/>
          </a:prstGeom>
          <a:ln w="12700">
            <a:miter lim="400000"/>
          </a:ln>
        </p:spPr>
      </p:pic>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8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85"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86"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87"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88"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89"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9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93"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94"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95"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96"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97"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9"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0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01"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602"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603"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604"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605"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sp>
        <p:nvSpPr>
          <p:cNvPr id="606"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Drang nach Osten! II"/>
          <p:cNvSpPr txBox="1"/>
          <p:nvPr>
            <p:ph type="title"/>
          </p:nvPr>
        </p:nvSpPr>
        <p:spPr>
          <a:xfrm>
            <a:off x="314537" y="0"/>
            <a:ext cx="8501531" cy="1152994"/>
          </a:xfrm>
          <a:prstGeom prst="rect">
            <a:avLst/>
          </a:prstGeom>
        </p:spPr>
        <p:txBody>
          <a:bodyPr/>
          <a:lstStyle>
            <a:lvl1pPr>
              <a:defRPr b="1">
                <a:solidFill>
                  <a:srgbClr val="000080"/>
                </a:solidFill>
                <a:latin typeface="+mn-lt"/>
                <a:ea typeface="+mn-ea"/>
                <a:cs typeface="+mn-cs"/>
                <a:sym typeface="Helvetica"/>
              </a:defRPr>
            </a:lvl1pPr>
          </a:lstStyle>
          <a:p>
            <a:pPr/>
            <a:r>
              <a:t>Drang nach Osten! II</a:t>
            </a:r>
          </a:p>
        </p:txBody>
      </p:sp>
      <p:sp>
        <p:nvSpPr>
          <p:cNvPr id="130" name="Max Weber, a German liberal:…"/>
          <p:cNvSpPr txBox="1"/>
          <p:nvPr>
            <p:ph type="body" sz="half" idx="1"/>
          </p:nvPr>
        </p:nvSpPr>
        <p:spPr>
          <a:xfrm>
            <a:off x="314537" y="1152992"/>
            <a:ext cx="4341280" cy="5251466"/>
          </a:xfrm>
          <a:prstGeom prst="rect">
            <a:avLst/>
          </a:prstGeom>
        </p:spPr>
        <p:txBody>
          <a:bodyPr anchor="t"/>
          <a:lstStyle/>
          <a:p>
            <a:pPr marL="157550" indent="-157550" defTabSz="238244">
              <a:spcBef>
                <a:spcPts val="400"/>
              </a:spcBef>
              <a:defRPr sz="1275">
                <a:latin typeface="Times New Roman"/>
                <a:ea typeface="Times New Roman"/>
                <a:cs typeface="Times New Roman"/>
                <a:sym typeface="Times New Roman"/>
              </a:defRPr>
            </a:pPr>
            <a:r>
              <a:t>Max Weber, a German liberal:</a:t>
            </a:r>
          </a:p>
          <a:p>
            <a:pPr lvl="1" marL="415360" indent="-157550" defTabSz="238244">
              <a:spcBef>
                <a:spcPts val="400"/>
              </a:spcBef>
              <a:defRPr sz="1275">
                <a:latin typeface="Times New Roman"/>
                <a:ea typeface="Times New Roman"/>
                <a:cs typeface="Times New Roman"/>
                <a:sym typeface="Times New Roman"/>
              </a:defRPr>
            </a:pPr>
            <a:r>
              <a:t>“The German character of the East [is] something that should be protected…. Our state is a national state, and... we have a right to make this demand…. The economic struggle between the nationalities follows its course even under the semblance of 'peace'. The German peasants and day-labourers of the East are… getting the worst of it in the silent and dreary struggle of everyday economic existence… abandoning their homeland to a race which stands on a lower level…. </a:t>
            </a:r>
          </a:p>
          <a:p>
            <a:pPr lvl="1" marL="415360" indent="-157550" defTabSz="238244">
              <a:spcBef>
                <a:spcPts val="400"/>
              </a:spcBef>
              <a:defRPr sz="1275">
                <a:latin typeface="Times New Roman"/>
                <a:ea typeface="Times New Roman"/>
                <a:cs typeface="Times New Roman"/>
                <a:sym typeface="Times New Roman"/>
              </a:defRPr>
            </a:pPr>
            <a:r>
              <a:t>“Here can be no truce even in the economic struggle for existence…. Certainly the vulgar conception of political economy is that it consists in working out recipes for making the world happy…. However [reality] prevents us from imagining that… elbow-room in this earthly existence can be won in any way than through the hard struggle.... The question... is not 'how will human beings feel in the future' but 'how will they be'.... </a:t>
            </a:r>
          </a:p>
          <a:p>
            <a:pPr lvl="1" marL="415360" indent="-157550" defTabSz="238244">
              <a:spcBef>
                <a:spcPts val="400"/>
              </a:spcBef>
              <a:defRPr sz="1275">
                <a:latin typeface="Times New Roman"/>
                <a:ea typeface="Times New Roman"/>
                <a:cs typeface="Times New Roman"/>
                <a:sym typeface="Times New Roman"/>
              </a:defRPr>
            </a:pPr>
            <a:r>
              <a:t>“We do not want to train up feelings of well-being in people, but rather those characteristics we think constitute the greatness and nobility of our human nature…. </a:t>
            </a:r>
          </a:p>
          <a:p>
            <a:pPr lvl="1" marL="415360" indent="-157550" defTabSz="238244">
              <a:spcBef>
                <a:spcPts val="400"/>
              </a:spcBef>
              <a:defRPr sz="1275">
                <a:latin typeface="Times New Roman"/>
                <a:ea typeface="Times New Roman"/>
                <a:cs typeface="Times New Roman"/>
                <a:sym typeface="Times New Roman"/>
              </a:defRPr>
            </a:pPr>
            <a:r>
              <a:t>“Our successors will not hold us responsible before history for the kind of economic organization we hand over to them, but rather for the amount of elbow-room we conquer for them in the world…"</a:t>
            </a:r>
          </a:p>
        </p:txBody>
      </p:sp>
      <p:pic>
        <p:nvPicPr>
          <p:cNvPr id="131" name="Erich_von_Manstein__ne_von_Lewinsky___.png" descr="Erich_von_Manstein__ne_von_Lewinsky___.png"/>
          <p:cNvPicPr>
            <a:picLocks noChangeAspect="1"/>
          </p:cNvPicPr>
          <p:nvPr/>
        </p:nvPicPr>
        <p:blipFill>
          <a:blip r:embed="rId2">
            <a:extLst/>
          </a:blip>
          <a:stretch>
            <a:fillRect/>
          </a:stretch>
        </p:blipFill>
        <p:spPr>
          <a:xfrm>
            <a:off x="4655816" y="1152992"/>
            <a:ext cx="4160253" cy="5251466"/>
          </a:xfrm>
          <a:prstGeom prst="rect">
            <a:avLst/>
          </a:prstGeom>
          <a:ln w="12700">
            <a:miter lim="400000"/>
          </a:ln>
        </p:spPr>
      </p:pic>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0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10"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611"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612"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613"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614"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pic>
        <p:nvPicPr>
          <p:cNvPr id="615" name="Image" descr="Image"/>
          <p:cNvPicPr>
            <a:picLocks noChangeAspect="1"/>
          </p:cNvPicPr>
          <p:nvPr/>
        </p:nvPicPr>
        <p:blipFill>
          <a:blip r:embed="rId7">
            <a:extLst/>
          </a:blip>
          <a:stretch>
            <a:fillRect/>
          </a:stretch>
        </p:blipFill>
        <p:spPr>
          <a:xfrm>
            <a:off x="898971" y="5170487"/>
            <a:ext cx="7099301" cy="1155701"/>
          </a:xfrm>
          <a:prstGeom prst="rect">
            <a:avLst/>
          </a:prstGeom>
          <a:ln w="12700">
            <a:miter lim="400000"/>
          </a:ln>
        </p:spPr>
      </p:pic>
      <p:sp>
        <p:nvSpPr>
          <p:cNvPr id="616"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8" name="Westward Expansion"/>
          <p:cNvSpPr txBox="1"/>
          <p:nvPr>
            <p:ph type="title" idx="4294967295"/>
          </p:nvPr>
        </p:nvSpPr>
        <p:spPr>
          <a:xfrm>
            <a:off x="444500" y="0"/>
            <a:ext cx="8255000" cy="1587501"/>
          </a:xfrm>
          <a:prstGeom prst="rect">
            <a:avLst/>
          </a:prstGeom>
        </p:spPr>
        <p:txBody>
          <a:bodyPr lIns="45719" tIns="45719" rIns="45719" bIns="45719"/>
          <a:lstStyle>
            <a:lvl1pPr defTabSz="365760">
              <a:lnSpc>
                <a:spcPts val="9200"/>
              </a:lnSpc>
              <a:defRPr sz="6400">
                <a:uFill>
                  <a:solidFill>
                    <a:srgbClr val="000000"/>
                  </a:solidFill>
                </a:uFill>
              </a:defRPr>
            </a:lvl1pPr>
          </a:lstStyle>
          <a:p>
            <a:pPr/>
            <a:r>
              <a:t>Westward Expansion</a:t>
            </a:r>
          </a:p>
        </p:txBody>
      </p:sp>
      <p:sp>
        <p:nvSpPr>
          <p:cNvPr id="61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620" name="Image" descr="Image"/>
          <p:cNvPicPr>
            <a:picLocks noChangeAspect="1"/>
          </p:cNvPicPr>
          <p:nvPr/>
        </p:nvPicPr>
        <p:blipFill>
          <a:blip r:embed="rId4">
            <a:extLst/>
          </a:blip>
          <a:stretch>
            <a:fillRect/>
          </a:stretch>
        </p:blipFill>
        <p:spPr>
          <a:xfrm>
            <a:off x="444500" y="1587500"/>
            <a:ext cx="8255000" cy="4160854"/>
          </a:xfrm>
          <a:prstGeom prst="rect">
            <a:avLst/>
          </a:prstGeom>
          <a:ln w="12700">
            <a:miter lim="400000"/>
          </a:ln>
        </p:spPr>
      </p:pic>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2"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2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24"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625"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2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29"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630"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pic>
        <p:nvPicPr>
          <p:cNvPr id="631" name="Image" descr="Image"/>
          <p:cNvPicPr>
            <a:picLocks noChangeAspect="1"/>
          </p:cNvPicPr>
          <p:nvPr/>
        </p:nvPicPr>
        <p:blipFill>
          <a:blip r:embed="rId5">
            <a:extLst/>
          </a:blip>
          <a:stretch>
            <a:fillRect/>
          </a:stretch>
        </p:blipFill>
        <p:spPr>
          <a:xfrm>
            <a:off x="668287" y="3560762"/>
            <a:ext cx="3187701" cy="2324101"/>
          </a:xfrm>
          <a:prstGeom prst="rect">
            <a:avLst/>
          </a:prstGeom>
          <a:ln w="12700">
            <a:miter lim="400000"/>
          </a:ln>
        </p:spPr>
      </p:pic>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3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35" name="Thus if γ→∞ then h→0.010"/>
          <p:cNvSpPr txBox="1"/>
          <p:nvPr>
            <p:ph type="body" idx="4294967295"/>
          </p:nvPr>
        </p:nvSpPr>
        <p:spPr>
          <a:xfrm>
            <a:off x="444500" y="1587500"/>
            <a:ext cx="8255000" cy="4864160"/>
          </a:xfrm>
          <a:prstGeom prst="rect">
            <a:avLst/>
          </a:prstGeom>
        </p:spPr>
        <p:txBody>
          <a:bodyPr lIns="45719" tIns="45719" rIns="45719" bIns="45719" anchor="t"/>
          <a:lstStyle>
            <a:lvl1pPr marL="240631" indent="-240631" defTabSz="457200">
              <a:spcBef>
                <a:spcPts val="1200"/>
              </a:spcBef>
              <a:buSzPct val="100000"/>
              <a:defRPr>
                <a:latin typeface="Helvetica Neue"/>
                <a:ea typeface="Helvetica Neue"/>
                <a:cs typeface="Helvetica Neue"/>
                <a:sym typeface="Helvetica Neue"/>
              </a:defRPr>
            </a:lvl1pPr>
          </a:lstStyle>
          <a:p>
            <a:pPr/>
            <a:r>
              <a:t>Thus if γ→∞ then h→0.010</a:t>
            </a:r>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7"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3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39"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p:txBody>
      </p:sp>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1"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4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43"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p:txBody>
      </p:sp>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5"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4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47"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a:p>
            <a:pPr marL="240631" indent="-240631" defTabSz="457200">
              <a:spcBef>
                <a:spcPts val="1200"/>
              </a:spcBef>
              <a:buSzPct val="100000"/>
              <a:defRPr>
                <a:latin typeface="Helvetica Neue"/>
                <a:ea typeface="Helvetica Neue"/>
                <a:cs typeface="Helvetica Neue"/>
                <a:sym typeface="Helvetica Neue"/>
              </a:defRPr>
            </a:pPr>
            <a:r>
              <a:t>Looking across the Atlantic Ocean to Great Britain, we see that over there it is indeed the case that h=0.005 from 1760 to 1860. Faster growth of h in America due to some catchup with the world's first and leading industrial nation seems likely. So γ=3.0 has some claim to be the most likely value…</a:t>
            </a:r>
          </a:p>
        </p:txBody>
      </p:sp>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9" name="A Counterfactual"/>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A Counterfactual</a:t>
            </a:r>
          </a:p>
        </p:txBody>
      </p:sp>
      <p:sp>
        <p:nvSpPr>
          <p:cNvPr id="65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51" name="The Royal Proclamation of October 1763:…"/>
          <p:cNvSpPr txBox="1"/>
          <p:nvPr>
            <p:ph type="body" idx="4294967295"/>
          </p:nvPr>
        </p:nvSpPr>
        <p:spPr>
          <a:xfrm>
            <a:off x="444500" y="1587500"/>
            <a:ext cx="8255000" cy="4864160"/>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The Royal Proclamation of October 1763:</a:t>
            </a:r>
          </a:p>
          <a:p>
            <a:pPr marL="0" indent="0" defTabSz="457200">
              <a:spcBef>
                <a:spcPts val="1200"/>
              </a:spcBef>
              <a:buSzTx/>
              <a:buNone/>
              <a:defRPr>
                <a:latin typeface="Helvetica Neue"/>
                <a:ea typeface="Helvetica Neue"/>
                <a:cs typeface="Helvetica Neue"/>
                <a:sym typeface="Helvetica Neue"/>
              </a:defRPr>
            </a:pPr>
          </a:p>
          <a:p>
            <a:pPr marL="240631" indent="-240631" defTabSz="457200">
              <a:spcBef>
                <a:spcPts val="1200"/>
              </a:spcBef>
              <a:buSzPct val="100000"/>
              <a:defRPr>
                <a:latin typeface="Helvetica Neue"/>
                <a:ea typeface="Helvetica Neue"/>
                <a:cs typeface="Helvetica Neue"/>
                <a:sym typeface="Helvetica Neue"/>
              </a:defRPr>
            </a:pPr>
            <a:r>
              <a:t>Our Royal Will and Pleasure… no... Governor or Commander in Chief in... our... Colonies or Plantations in America do... grant Warrants of Survey, or pass Patents for any Lands beyond the Heads or Sources of any of the Rivers which fall into the Atlantic Ocean from the West and North West, or upon any Lands whatever, which, not having been ceded to or purchased by Us as aforesaid, are reserved to the said Indians, or any of them...</a:t>
            </a:r>
          </a:p>
        </p:txBody>
      </p:sp>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3"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65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55"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656"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40631" indent="-240631">
              <a:spcBef>
                <a:spcPts val="1200"/>
              </a:spcBef>
              <a:buSzPct val="100000"/>
              <a:buChar char="•"/>
              <a:defRPr sz="2400">
                <a:uFillTx/>
                <a:latin typeface="Helvetica Neue"/>
                <a:ea typeface="Helvetica Neue"/>
                <a:cs typeface="Helvetica Neue"/>
                <a:sym typeface="Helvetica Neue"/>
              </a:defRPr>
            </a:pPr>
            <a:r>
              <a:t>If γ → ∞ and h=0.010 then g=0.01</a:t>
            </a:r>
          </a:p>
          <a:p>
            <a:pPr marL="240631" indent="-240631">
              <a:spcBef>
                <a:spcPts val="1200"/>
              </a:spcBef>
              <a:buSzPct val="100000"/>
              <a:buChar char="•"/>
              <a:defRPr sz="2400">
                <a:uFillTx/>
                <a:latin typeface="Helvetica Neue"/>
                <a:ea typeface="Helvetica Neue"/>
                <a:cs typeface="Helvetica Neue"/>
                <a:sym typeface="Helvetica Neue"/>
              </a:defRPr>
            </a:pPr>
            <a:r>
              <a:t>If γ=3.0 and h=0.00667 then g=−0.00125</a:t>
            </a:r>
          </a:p>
          <a:p>
            <a:pPr marL="240631" indent="-240631">
              <a:spcBef>
                <a:spcPts val="1200"/>
              </a:spcBef>
              <a:buSzPct val="100000"/>
              <a:buChar char="•"/>
              <a:defRPr sz="2400">
                <a:uFillTx/>
                <a:latin typeface="Helvetica Neue"/>
                <a:ea typeface="Helvetica Neue"/>
                <a:cs typeface="Helvetica Neue"/>
                <a:sym typeface="Helvetica Neue"/>
              </a:defRPr>
            </a:pPr>
            <a:r>
              <a:t>If γ=1.5 and h=0.000 then g=−0.01</a:t>
            </a:r>
          </a:p>
        </p:txBody>
      </p:sp>
      <p:pic>
        <p:nvPicPr>
          <p:cNvPr id="657"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Preview: Next Time"/>
          <p:cNvSpPr txBox="1"/>
          <p:nvPr>
            <p:ph type="title" idx="4294967295"/>
          </p:nvPr>
        </p:nvSpPr>
        <p:spPr>
          <a:xfrm>
            <a:off x="277663" y="-2"/>
            <a:ext cx="8572501" cy="1408341"/>
          </a:xfrm>
          <a:prstGeom prst="rect">
            <a:avLst/>
          </a:prstGeom>
        </p:spPr>
        <p:txBody>
          <a:bodyPr lIns="45718" tIns="45718" rIns="45718" bIns="45718"/>
          <a:lstStyle>
            <a:lvl1pPr defTabSz="329184">
              <a:defRPr sz="4320">
                <a:uFill>
                  <a:solidFill>
                    <a:srgbClr val="000000"/>
                  </a:solidFill>
                </a:uFill>
              </a:defRPr>
            </a:lvl1pPr>
          </a:lstStyle>
          <a:p>
            <a:pPr/>
            <a:r>
              <a:t>Review: Broad Sweep: To Your iClickers</a:t>
            </a:r>
          </a:p>
        </p:txBody>
      </p:sp>
      <p:sp>
        <p:nvSpPr>
          <p:cNvPr id="134" name="On to Chapter 3: Globalizing the World, 1870-1914 (&amp; Eichengreen, 1&amp;2):…"/>
          <p:cNvSpPr txBox="1"/>
          <p:nvPr>
            <p:ph type="body" idx="4294967295"/>
          </p:nvPr>
        </p:nvSpPr>
        <p:spPr>
          <a:xfrm>
            <a:off x="277663" y="1408338"/>
            <a:ext cx="8572501" cy="517763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1870-2020?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b="1"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9"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66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61"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662"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2505" indent="-192505" defTabSz="365760">
              <a:spcBef>
                <a:spcPts val="900"/>
              </a:spcBef>
              <a:buSzPct val="100000"/>
              <a:buChar char="•"/>
              <a:defRPr sz="1920">
                <a:uFillTx/>
                <a:latin typeface="Helvetica Neue"/>
                <a:ea typeface="Helvetica Neue"/>
                <a:cs typeface="Helvetica Neue"/>
                <a:sym typeface="Helvetica Neue"/>
              </a:defRPr>
            </a:pPr>
            <a:r>
              <a:t>If γ → ∞ and h=0.010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r>
              <a:t>If γ=3.0 and h=0.00667 then g=−0.00125</a:t>
            </a:r>
          </a:p>
          <a:p>
            <a:pPr marL="192505" indent="-192505" defTabSz="365760">
              <a:spcBef>
                <a:spcPts val="900"/>
              </a:spcBef>
              <a:buSzPct val="100000"/>
              <a:buChar char="•"/>
              <a:defRPr sz="1920">
                <a:uFillTx/>
                <a:latin typeface="Helvetica Neue"/>
                <a:ea typeface="Helvetica Neue"/>
                <a:cs typeface="Helvetica Neue"/>
                <a:sym typeface="Helvetica Neue"/>
              </a:defRPr>
            </a:pPr>
            <a:r>
              <a:t>If γ=1.5 and h=0.000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p>
          <a:p>
            <a:pPr marL="192505" indent="-192505" defTabSz="365760">
              <a:spcBef>
                <a:spcPts val="900"/>
              </a:spcBef>
              <a:buSzPct val="100000"/>
              <a:buChar char="•"/>
              <a:defRPr sz="1920">
                <a:uFillTx/>
                <a:latin typeface="Helvetica Neue"/>
                <a:ea typeface="Helvetica Neue"/>
                <a:cs typeface="Helvetica Neue"/>
                <a:sym typeface="Helvetica Neue"/>
              </a:defRPr>
            </a:pPr>
            <a:r>
              <a:t>An America penned behind the Appalachians would probably have seen its living standards and productivity levels not growing at 1% per year from 1760 to 1860 but shrinking. </a:t>
            </a:r>
          </a:p>
          <a:p>
            <a:pPr marL="192505" indent="-192505" defTabSz="365760">
              <a:spcBef>
                <a:spcPts val="900"/>
              </a:spcBef>
              <a:buSzPct val="100000"/>
              <a:buChar char="•"/>
              <a:defRPr sz="1920">
                <a:uFillTx/>
                <a:latin typeface="Helvetica Neue"/>
                <a:ea typeface="Helvetica Neue"/>
                <a:cs typeface="Helvetica Neue"/>
                <a:sym typeface="Helvetica Neue"/>
              </a:defRPr>
            </a:pPr>
            <a:r>
              <a:t>For γ=3.0, living standards and productivity levels would have shrunk at a pace of -0.125% per year</a:t>
            </a:r>
          </a:p>
        </p:txBody>
      </p:sp>
      <p:pic>
        <p:nvPicPr>
          <p:cNvPr id="663"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5"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66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67"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668" name="Of course, a poorer America would probably have seen fewer immigrants.…"/>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uFillTx/>
                <a:latin typeface="Helvetica Neue"/>
                <a:ea typeface="Helvetica Neue"/>
                <a:cs typeface="Helvetica Neue"/>
                <a:sym typeface="Helvetica Neue"/>
              </a:defRPr>
            </a:pPr>
            <a:r>
              <a:t>Of course, a poorer America would probably have seen fewer immigrants. </a:t>
            </a:r>
          </a:p>
          <a:p>
            <a:pPr marL="190098" indent="-190098" defTabSz="361188">
              <a:spcBef>
                <a:spcPts val="900"/>
              </a:spcBef>
              <a:buSzPct val="100000"/>
              <a:buChar char="•"/>
              <a:defRPr sz="1896">
                <a:uFillTx/>
                <a:latin typeface="Helvetica Neue"/>
                <a:ea typeface="Helvetica Neue"/>
                <a:cs typeface="Helvetica Neue"/>
                <a:sym typeface="Helvetica Neue"/>
              </a:defRPr>
            </a:pPr>
            <a:r>
              <a:t>But it might not have seen that many fewer immigrants. </a:t>
            </a:r>
          </a:p>
          <a:p>
            <a:pPr lvl="1" marL="491088" indent="-190098" defTabSz="361188">
              <a:spcBef>
                <a:spcPts val="900"/>
              </a:spcBef>
              <a:buSzPct val="100000"/>
              <a:buChar char="•"/>
              <a:defRPr sz="1896">
                <a:uFillTx/>
                <a:latin typeface="Helvetica Neue"/>
                <a:ea typeface="Helvetica Neue"/>
                <a:cs typeface="Helvetica Neue"/>
                <a:sym typeface="Helvetica Neue"/>
              </a:defRPr>
            </a:pPr>
            <a:r>
              <a:t>It would no longer have been quite as attractive to move from Britain to America over 1760 to 1860. </a:t>
            </a:r>
          </a:p>
          <a:p>
            <a:pPr lvl="1" marL="491088" indent="-190098" defTabSz="361188">
              <a:spcBef>
                <a:spcPts val="900"/>
              </a:spcBef>
              <a:buSzPct val="100000"/>
              <a:buChar char="•"/>
              <a:defRPr sz="1896">
                <a:uFillTx/>
                <a:latin typeface="Helvetica Neue"/>
                <a:ea typeface="Helvetica Neue"/>
                <a:cs typeface="Helvetica Neue"/>
                <a:sym typeface="Helvetica Neue"/>
              </a:defRPr>
            </a:pPr>
            <a:r>
              <a:t>But it still would have been very attractive to move from France, Germany, Scotland—or most of all from Potato Blight-ridden Ireland...</a:t>
            </a:r>
          </a:p>
          <a:p>
            <a:pPr marL="190098" indent="-190098" defTabSz="361188">
              <a:spcBef>
                <a:spcPts val="900"/>
              </a:spcBef>
              <a:buSzPct val="100000"/>
              <a:buChar char="•"/>
              <a:defRPr sz="1896">
                <a:uFillTx/>
                <a:latin typeface="Helvetica Neue"/>
                <a:ea typeface="Helvetica Neue"/>
                <a:cs typeface="Helvetica Neue"/>
                <a:sym typeface="Helvetica Neue"/>
              </a:defRPr>
            </a:pPr>
            <a:r>
              <a:t>In what other ways might this counterfactual alternate-history "little America" would likely have been different in 1860 than America actually was?</a:t>
            </a:r>
          </a:p>
        </p:txBody>
      </p:sp>
      <p:pic>
        <p:nvPicPr>
          <p:cNvPr id="669"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1" name="“Trail of Tear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“Trail of Tears’</a:t>
            </a:r>
          </a:p>
        </p:txBody>
      </p:sp>
      <p:sp>
        <p:nvSpPr>
          <p:cNvPr id="67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673" name="6a00e551f080038834022ad3964981200d.png" descr="6a00e551f080038834022ad3964981200d.png"/>
          <p:cNvPicPr>
            <a:picLocks noChangeAspect="1"/>
          </p:cNvPicPr>
          <p:nvPr/>
        </p:nvPicPr>
        <p:blipFill>
          <a:blip r:embed="rId4">
            <a:extLst/>
          </a:blip>
          <a:stretch>
            <a:fillRect/>
          </a:stretch>
        </p:blipFill>
        <p:spPr>
          <a:xfrm>
            <a:off x="807690" y="1587500"/>
            <a:ext cx="7620001" cy="4533900"/>
          </a:xfrm>
          <a:prstGeom prst="rect">
            <a:avLst/>
          </a:prstGeom>
          <a:ln w="12700">
            <a:miter lim="400000"/>
          </a:ln>
        </p:spPr>
      </p:pic>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76" name="A large chunk of America's pre-1860 visible growing prosperity was based not just on African-American slavery, but also on &quot;Amerindian removal&quot;"/>
          <p:cNvSpPr txBox="1"/>
          <p:nvPr/>
        </p:nvSpPr>
        <p:spPr>
          <a:xfrm>
            <a:off x="444500" y="17820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spcBef>
                <a:spcPts val="1200"/>
              </a:spcBef>
              <a:defRPr b="1" sz="3600">
                <a:uFillTx/>
                <a:latin typeface="Helvetica Neue"/>
                <a:ea typeface="Helvetica Neue"/>
                <a:cs typeface="Helvetica Neue"/>
                <a:sym typeface="Helvetica Neue"/>
              </a:defRPr>
            </a:lvl1pPr>
          </a:lstStyle>
          <a:p>
            <a:pPr/>
            <a:r>
              <a:t>A large chunk of America's pre-1860 visible growing prosperity was based not just on African-American slavery, but also on "Amerindian removal"</a:t>
            </a:r>
          </a:p>
        </p:txBody>
      </p:sp>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8"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679"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680"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2" name="Late Nineteenth-Early Twentieth Century: “Great Traverse”"/>
          <p:cNvSpPr txBox="1"/>
          <p:nvPr>
            <p:ph type="title" idx="4294967295"/>
          </p:nvPr>
        </p:nvSpPr>
        <p:spPr>
          <a:xfrm>
            <a:off x="444500" y="0"/>
            <a:ext cx="8255000" cy="1587501"/>
          </a:xfrm>
          <a:prstGeom prst="rect">
            <a:avLst/>
          </a:prstGeom>
        </p:spPr>
        <p:txBody>
          <a:bodyPr lIns="45719" tIns="45719" rIns="45719" bIns="45719"/>
          <a:lstStyle>
            <a:lvl1pPr defTabSz="242315">
              <a:lnSpc>
                <a:spcPts val="6100"/>
              </a:lnSpc>
              <a:defRPr sz="4240">
                <a:uFill>
                  <a:solidFill>
                    <a:srgbClr val="000000"/>
                  </a:solidFill>
                </a:uFill>
              </a:defRPr>
            </a:lvl1pPr>
          </a:lstStyle>
          <a:p>
            <a:pPr/>
            <a:r>
              <a:t>Late Nineteenth-Early Twentieth Century: “Great Traverse”</a:t>
            </a:r>
          </a:p>
        </p:txBody>
      </p:sp>
      <p:sp>
        <p:nvSpPr>
          <p:cNvPr id="68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84" name="Invention of the industrial research lab…"/>
          <p:cNvSpPr txBox="1"/>
          <p:nvPr>
            <p:ph type="body" sz="half" idx="4294967295"/>
          </p:nvPr>
        </p:nvSpPr>
        <p:spPr>
          <a:xfrm>
            <a:off x="444500" y="1587500"/>
            <a:ext cx="3810000" cy="4762500"/>
          </a:xfrm>
          <a:prstGeom prst="rect">
            <a:avLst/>
          </a:prstGeom>
        </p:spPr>
        <p:txBody>
          <a:bodyPr lIns="45719" tIns="45719" rIns="45719" bIns="45719" anchor="t"/>
          <a:lstStyle/>
          <a:p>
            <a:pPr marL="198019" indent="-198019" defTabSz="361188">
              <a:spcBef>
                <a:spcPts val="900"/>
              </a:spcBef>
              <a:buSzPct val="100000"/>
              <a:defRPr sz="1896">
                <a:latin typeface="Helvetica Neue"/>
                <a:ea typeface="Helvetica Neue"/>
                <a:cs typeface="Helvetica Neue"/>
                <a:sym typeface="Helvetica Neue"/>
              </a:defRPr>
            </a:pPr>
            <a:r>
              <a:t>Invention of the industrial research lab</a:t>
            </a:r>
          </a:p>
          <a:p>
            <a:pPr marL="198019" indent="-198019" defTabSz="361188">
              <a:spcBef>
                <a:spcPts val="900"/>
              </a:spcBef>
              <a:buSzPct val="100000"/>
              <a:defRPr sz="1896">
                <a:latin typeface="Helvetica Neue"/>
                <a:ea typeface="Helvetica Neue"/>
                <a:cs typeface="Helvetica Neue"/>
                <a:sym typeface="Helvetica Neue"/>
              </a:defRPr>
            </a:pPr>
            <a:r>
              <a:t>First globalization</a:t>
            </a:r>
          </a:p>
          <a:p>
            <a:pPr marL="198019" indent="-198019" defTabSz="361188">
              <a:spcBef>
                <a:spcPts val="900"/>
              </a:spcBef>
              <a:buSzPct val="100000"/>
              <a:defRPr sz="1896">
                <a:latin typeface="Helvetica Neue"/>
                <a:ea typeface="Helvetica Neue"/>
                <a:cs typeface="Helvetica Neue"/>
                <a:sym typeface="Helvetica Neue"/>
              </a:defRPr>
            </a:pPr>
            <a:r>
              <a:t>Technologies of Second Industrial Revolution</a:t>
            </a:r>
          </a:p>
          <a:p>
            <a:pPr lvl="1" marL="499009" indent="-198019" defTabSz="361188">
              <a:spcBef>
                <a:spcPts val="900"/>
              </a:spcBef>
              <a:buSzPct val="100000"/>
              <a:defRPr sz="1896">
                <a:latin typeface="Helvetica Neue"/>
                <a:ea typeface="Helvetica Neue"/>
                <a:cs typeface="Helvetica Neue"/>
                <a:sym typeface="Helvetica Neue"/>
              </a:defRPr>
            </a:pPr>
            <a:r>
              <a:t>Economies of scale and mass production</a:t>
            </a:r>
          </a:p>
          <a:p>
            <a:pPr lvl="1" marL="499009" indent="-198019" defTabSz="361188">
              <a:spcBef>
                <a:spcPts val="900"/>
              </a:spcBef>
              <a:buSzPct val="100000"/>
              <a:defRPr sz="1896">
                <a:latin typeface="Helvetica Neue"/>
                <a:ea typeface="Helvetica Neue"/>
                <a:cs typeface="Helvetica Neue"/>
                <a:sym typeface="Helvetica Neue"/>
              </a:defRPr>
            </a:pPr>
            <a:r>
              <a:t>Falling price of capital goods</a:t>
            </a:r>
          </a:p>
          <a:p>
            <a:pPr lvl="1" marL="499009" indent="-198019" defTabSz="361188">
              <a:spcBef>
                <a:spcPts val="900"/>
              </a:spcBef>
              <a:buSzPct val="100000"/>
              <a:defRPr sz="1896">
                <a:latin typeface="Helvetica Neue"/>
                <a:ea typeface="Helvetica Neue"/>
                <a:cs typeface="Helvetica Neue"/>
                <a:sym typeface="Helvetica Neue"/>
              </a:defRPr>
            </a:pPr>
            <a:r>
              <a:t>Greater savings effort</a:t>
            </a:r>
          </a:p>
          <a:p>
            <a:pPr marL="198019" indent="-198019" defTabSz="361188">
              <a:spcBef>
                <a:spcPts val="900"/>
              </a:spcBef>
              <a:buSzPct val="100000"/>
              <a:defRPr sz="1896">
                <a:latin typeface="Helvetica Neue"/>
                <a:ea typeface="Helvetica Neue"/>
                <a:cs typeface="Helvetica Neue"/>
                <a:sym typeface="Helvetica Neue"/>
              </a:defRPr>
            </a:pPr>
            <a:r>
              <a:t>Plus mass immigration</a:t>
            </a:r>
          </a:p>
          <a:p>
            <a:pPr marL="198019" indent="-198019" defTabSz="361188">
              <a:spcBef>
                <a:spcPts val="900"/>
              </a:spcBef>
              <a:buSzPct val="100000"/>
              <a:defRPr sz="1896">
                <a:latin typeface="Helvetica Neue"/>
                <a:ea typeface="Helvetica Neue"/>
                <a:cs typeface="Helvetica Neue"/>
                <a:sym typeface="Helvetica Neue"/>
              </a:defRPr>
            </a:pPr>
            <a:r>
              <a:t>Rapidly rising inequality</a:t>
            </a:r>
          </a:p>
          <a:p>
            <a:pPr lvl="1" marL="499009" indent="-198019" defTabSz="361188">
              <a:spcBef>
                <a:spcPts val="900"/>
              </a:spcBef>
              <a:buSzPct val="100000"/>
              <a:defRPr sz="1896">
                <a:latin typeface="Helvetica Neue"/>
                <a:ea typeface="Helvetica Neue"/>
                <a:cs typeface="Helvetica Neue"/>
                <a:sym typeface="Helvetica Neue"/>
              </a:defRPr>
            </a:pPr>
            <a:r>
              <a:t>Or was it? Emancipation…</a:t>
            </a:r>
          </a:p>
        </p:txBody>
      </p:sp>
      <p:pic>
        <p:nvPicPr>
          <p:cNvPr id="685"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7"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8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89"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lvl1pPr marL="250657" indent="-250657" defTabSz="457200">
              <a:spcBef>
                <a:spcPts val="1200"/>
              </a:spcBef>
              <a:buSzPct val="100000"/>
              <a:defRPr>
                <a:latin typeface="Helvetica Neue"/>
                <a:ea typeface="Helvetica Neue"/>
                <a:cs typeface="Helvetica Neue"/>
                <a:sym typeface="Helvetica Neue"/>
              </a:defRPr>
            </a:lvl1pPr>
            <a:lvl2pPr marL="631657" indent="-250657" defTabSz="457200">
              <a:spcBef>
                <a:spcPts val="1200"/>
              </a:spcBef>
              <a:buSzPct val="100000"/>
              <a:defRPr>
                <a:latin typeface="Helvetica Neue"/>
                <a:ea typeface="Helvetica Neue"/>
                <a:cs typeface="Helvetica Neue"/>
                <a:sym typeface="Helvetica Neue"/>
              </a:defRPr>
            </a:lvl2pPr>
          </a:lstStyle>
          <a:p>
            <a:pPr/>
            <a:r>
              <a:t>Lowered deprecation rate δ</a:t>
            </a:r>
          </a:p>
          <a:p>
            <a:pPr lvl="1"/>
            <a:r>
              <a:t>From 5% to 3% per year</a:t>
            </a:r>
          </a:p>
        </p:txBody>
      </p:sp>
      <p:pic>
        <p:nvPicPr>
          <p:cNvPr id="690"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2"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9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94"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Lowered deprecation rate δ</a:t>
            </a:r>
          </a:p>
          <a:p>
            <a:pPr lvl="1" marL="631657" indent="-250657" defTabSz="457200">
              <a:spcBef>
                <a:spcPts val="1200"/>
              </a:spcBef>
              <a:buSzPct val="100000"/>
              <a:defRPr>
                <a:latin typeface="Helvetica Neue"/>
                <a:ea typeface="Helvetica Neue"/>
                <a:cs typeface="Helvetica Neue"/>
                <a:sym typeface="Helvetica Neue"/>
              </a:defRPr>
            </a:pPr>
            <a:r>
              <a:t>From 5% to 3% per year</a:t>
            </a:r>
          </a:p>
          <a:p>
            <a:pPr marL="250657" indent="-250657" defTabSz="457200">
              <a:spcBef>
                <a:spcPts val="1200"/>
              </a:spcBef>
              <a:buSzPct val="100000"/>
              <a:defRPr>
                <a:latin typeface="Helvetica Neue"/>
                <a:ea typeface="Helvetica Neue"/>
                <a:cs typeface="Helvetica Neue"/>
                <a:sym typeface="Helvetica Neue"/>
              </a:defRPr>
            </a:pPr>
            <a:r>
              <a:t>Increased savings rate s</a:t>
            </a:r>
          </a:p>
          <a:p>
            <a:pPr marL="250657" indent="-250657" defTabSz="457200">
              <a:spcBef>
                <a:spcPts val="1200"/>
              </a:spcBef>
              <a:buSzPct val="100000"/>
              <a:defRPr>
                <a:latin typeface="Helvetica Neue"/>
                <a:ea typeface="Helvetica Neue"/>
                <a:cs typeface="Helvetica Neue"/>
                <a:sym typeface="Helvetica Neue"/>
              </a:defRPr>
            </a:pPr>
            <a:r>
              <a:t>Capital-output ratio goes from 2.5 to 4 across 70 years</a:t>
            </a:r>
          </a:p>
        </p:txBody>
      </p:sp>
      <p:pic>
        <p:nvPicPr>
          <p:cNvPr id="695"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7"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9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99"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30605" indent="-230605" defTabSz="420623">
              <a:spcBef>
                <a:spcPts val="1100"/>
              </a:spcBef>
              <a:buSzPct val="100000"/>
              <a:defRPr sz="2208">
                <a:latin typeface="Helvetica Neue"/>
                <a:ea typeface="Helvetica Neue"/>
                <a:cs typeface="Helvetica Neue"/>
                <a:sym typeface="Helvetica Neue"/>
              </a:defRPr>
            </a:pPr>
            <a:r>
              <a:t>Lowered deprecation rate δ</a:t>
            </a:r>
          </a:p>
          <a:p>
            <a:pPr lvl="1" marL="581125" indent="-230605" defTabSz="420623">
              <a:spcBef>
                <a:spcPts val="1100"/>
              </a:spcBef>
              <a:buSzPct val="100000"/>
              <a:defRPr sz="2208">
                <a:latin typeface="Helvetica Neue"/>
                <a:ea typeface="Helvetica Neue"/>
                <a:cs typeface="Helvetica Neue"/>
                <a:sym typeface="Helvetica Neue"/>
              </a:defRPr>
            </a:pPr>
            <a:r>
              <a:t>From 5% to 3% per year</a:t>
            </a:r>
          </a:p>
          <a:p>
            <a:pPr marL="230605" indent="-230605" defTabSz="420623">
              <a:spcBef>
                <a:spcPts val="1100"/>
              </a:spcBef>
              <a:buSzPct val="100000"/>
              <a:defRPr sz="2208">
                <a:latin typeface="Helvetica Neue"/>
                <a:ea typeface="Helvetica Neue"/>
                <a:cs typeface="Helvetica Neue"/>
                <a:sym typeface="Helvetica Neue"/>
              </a:defRPr>
            </a:pPr>
            <a:r>
              <a:t>Increased savings rate s</a:t>
            </a:r>
          </a:p>
          <a:p>
            <a:pPr marL="230605" indent="-230605" defTabSz="420623">
              <a:spcBef>
                <a:spcPts val="1100"/>
              </a:spcBef>
              <a:buSzPct val="100000"/>
              <a:defRPr sz="2208">
                <a:latin typeface="Helvetica Neue"/>
                <a:ea typeface="Helvetica Neue"/>
                <a:cs typeface="Helvetica Neue"/>
                <a:sym typeface="Helvetica Neue"/>
              </a:defRPr>
            </a:pPr>
            <a:r>
              <a:t>Capital-output ratio goes from 2.5 to 4 across 70 years</a:t>
            </a:r>
          </a:p>
          <a:p>
            <a:pPr marL="230605" indent="-230605" defTabSz="420623">
              <a:spcBef>
                <a:spcPts val="1100"/>
              </a:spcBef>
              <a:buSzPct val="100000"/>
              <a:defRPr sz="2208">
                <a:latin typeface="Helvetica Neue"/>
                <a:ea typeface="Helvetica Neue"/>
                <a:cs typeface="Helvetica Neue"/>
                <a:sym typeface="Helvetica Neue"/>
              </a:defRPr>
            </a:pPr>
            <a:r>
              <a:t>with an α=1, output-per-worker proportional to the capital-output ratio</a:t>
            </a:r>
          </a:p>
          <a:p>
            <a:pPr lvl="1" marL="581125" indent="-230605" defTabSz="420623">
              <a:spcBef>
                <a:spcPts val="1100"/>
              </a:spcBef>
              <a:buSzPct val="100000"/>
              <a:defRPr sz="2208">
                <a:latin typeface="Helvetica Neue"/>
                <a:ea typeface="Helvetica Neue"/>
                <a:cs typeface="Helvetica Neue"/>
                <a:sym typeface="Helvetica Neue"/>
              </a:defRPr>
            </a:pPr>
            <a:r>
              <a:t>ln(4/2.5)/70 = 0.007</a:t>
            </a:r>
          </a:p>
          <a:p>
            <a:pPr lvl="1" marL="581125" indent="-230605" defTabSz="420623">
              <a:spcBef>
                <a:spcPts val="1100"/>
              </a:spcBef>
              <a:buSzPct val="100000"/>
              <a:defRPr sz="2208">
                <a:latin typeface="Helvetica Neue"/>
                <a:ea typeface="Helvetica Neue"/>
                <a:cs typeface="Helvetica Neue"/>
                <a:sym typeface="Helvetica Neue"/>
              </a:defRPr>
            </a:pPr>
            <a:r>
              <a:t>g = 0.9%/year</a:t>
            </a:r>
          </a:p>
        </p:txBody>
      </p:sp>
      <p:pic>
        <p:nvPicPr>
          <p:cNvPr id="700"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2"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70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704" name="Capital-output ratio goes from 2.5 to 4 across 70 years…"/>
          <p:cNvSpPr txBox="1"/>
          <p:nvPr>
            <p:ph type="body" sz="half" idx="4294967295"/>
          </p:nvPr>
        </p:nvSpPr>
        <p:spPr>
          <a:xfrm>
            <a:off x="444500" y="1587500"/>
            <a:ext cx="3810000" cy="4762500"/>
          </a:xfrm>
          <a:prstGeom prst="rect">
            <a:avLst/>
          </a:prstGeom>
        </p:spPr>
        <p:txBody>
          <a:bodyPr lIns="45719" tIns="45719" rIns="45719" bIns="45719" anchor="t"/>
          <a:lstStyle/>
          <a:p>
            <a:pPr marL="190500" indent="-190500" defTabSz="347472">
              <a:spcBef>
                <a:spcPts val="900"/>
              </a:spcBef>
              <a:buSzPct val="100000"/>
              <a:defRPr sz="1824">
                <a:latin typeface="Helvetica Neue"/>
                <a:ea typeface="Helvetica Neue"/>
                <a:cs typeface="Helvetica Neue"/>
                <a:sym typeface="Helvetica Neue"/>
              </a:defRPr>
            </a:pPr>
            <a:r>
              <a:t>Capital-output ratio goes from 2.5 to 4 across 70 years</a:t>
            </a:r>
          </a:p>
          <a:p>
            <a:pPr marL="190500" indent="-190500" defTabSz="347472">
              <a:spcBef>
                <a:spcPts val="900"/>
              </a:spcBef>
              <a:buSzPct val="100000"/>
              <a:defRPr sz="1824">
                <a:latin typeface="Helvetica Neue"/>
                <a:ea typeface="Helvetica Neue"/>
                <a:cs typeface="Helvetica Neue"/>
                <a:sym typeface="Helvetica Neue"/>
              </a:defRPr>
            </a:pPr>
            <a:r>
              <a:t>with an α=1, output-per-worker proportional to the capital-output ratio</a:t>
            </a:r>
          </a:p>
          <a:p>
            <a:pPr lvl="1" marL="480059" indent="-190500" defTabSz="347472">
              <a:spcBef>
                <a:spcPts val="900"/>
              </a:spcBef>
              <a:buSzPct val="100000"/>
              <a:defRPr sz="1824">
                <a:latin typeface="Helvetica Neue"/>
                <a:ea typeface="Helvetica Neue"/>
                <a:cs typeface="Helvetica Neue"/>
                <a:sym typeface="Helvetica Neue"/>
              </a:defRPr>
            </a:pPr>
            <a:r>
              <a:t>ln(4/2.5)/70 = 0.007</a:t>
            </a:r>
          </a:p>
          <a:p>
            <a:pPr lvl="1" marL="480059" indent="-190500" defTabSz="347472">
              <a:spcBef>
                <a:spcPts val="900"/>
              </a:spcBef>
              <a:buSzPct val="100000"/>
              <a:defRPr sz="1824">
                <a:latin typeface="Helvetica Neue"/>
                <a:ea typeface="Helvetica Neue"/>
                <a:cs typeface="Helvetica Neue"/>
                <a:sym typeface="Helvetica Neue"/>
              </a:defRPr>
            </a:pPr>
            <a:r>
              <a:t>g = 0.9%/year</a:t>
            </a:r>
          </a:p>
          <a:p>
            <a:pPr marL="190500" indent="-190500" defTabSz="347472">
              <a:spcBef>
                <a:spcPts val="900"/>
              </a:spcBef>
              <a:buSzPct val="100000"/>
              <a:defRPr sz="1824">
                <a:latin typeface="Helvetica Neue"/>
                <a:ea typeface="Helvetica Neue"/>
                <a:cs typeface="Helvetica Neue"/>
                <a:sym typeface="Helvetica Neue"/>
              </a:defRPr>
            </a:pPr>
            <a:r>
              <a:t>Second Industrial Revolution</a:t>
            </a:r>
          </a:p>
          <a:p>
            <a:pPr marL="190500" indent="-190500" defTabSz="347472">
              <a:spcBef>
                <a:spcPts val="900"/>
              </a:spcBef>
              <a:buSzPct val="100000"/>
              <a:defRPr sz="1824">
                <a:latin typeface="Helvetica Neue"/>
                <a:ea typeface="Helvetica Neue"/>
                <a:cs typeface="Helvetica Neue"/>
                <a:sym typeface="Helvetica Neue"/>
              </a:defRPr>
            </a:pPr>
            <a:r>
              <a:t>Large managerial corporation</a:t>
            </a:r>
          </a:p>
          <a:p>
            <a:pPr marL="190500" indent="-190500" defTabSz="347472">
              <a:spcBef>
                <a:spcPts val="900"/>
              </a:spcBef>
              <a:buSzPct val="100000"/>
              <a:defRPr sz="1824">
                <a:latin typeface="Helvetica Neue"/>
                <a:ea typeface="Helvetica Neue"/>
                <a:cs typeface="Helvetica Neue"/>
                <a:sym typeface="Helvetica Neue"/>
              </a:defRPr>
            </a:pPr>
            <a:r>
              <a:t>Large-scale investment banking</a:t>
            </a:r>
          </a:p>
          <a:p>
            <a:pPr marL="190500" indent="-190500" defTabSz="347472">
              <a:spcBef>
                <a:spcPts val="900"/>
              </a:spcBef>
              <a:buSzPct val="100000"/>
              <a:defRPr sz="1824">
                <a:latin typeface="Helvetica Neue"/>
                <a:ea typeface="Helvetica Neue"/>
                <a:cs typeface="Helvetica Neue"/>
                <a:sym typeface="Helvetica Neue"/>
              </a:defRPr>
            </a:pPr>
            <a:r>
              <a:t>Industrial research lab</a:t>
            </a:r>
          </a:p>
          <a:p>
            <a:pPr marL="190500" indent="-190500" defTabSz="347472">
              <a:spcBef>
                <a:spcPts val="900"/>
              </a:spcBef>
              <a:buSzPct val="100000"/>
              <a:defRPr sz="1824">
                <a:latin typeface="Helvetica Neue"/>
                <a:ea typeface="Helvetica Neue"/>
                <a:cs typeface="Helvetica Neue"/>
                <a:sym typeface="Helvetica Neue"/>
              </a:defRPr>
            </a:pPr>
            <a:r>
              <a:t>Continent-wide market</a:t>
            </a:r>
          </a:p>
          <a:p>
            <a:pPr marL="190500" indent="-190500" defTabSz="347472">
              <a:spcBef>
                <a:spcPts val="900"/>
              </a:spcBef>
              <a:buSzPct val="100000"/>
              <a:defRPr sz="1824">
                <a:latin typeface="Helvetica Neue"/>
                <a:ea typeface="Helvetica Neue"/>
                <a:cs typeface="Helvetica Neue"/>
                <a:sym typeface="Helvetica Neue"/>
              </a:defRPr>
            </a:pPr>
            <a:r>
              <a:t>Globalization</a:t>
            </a:r>
          </a:p>
        </p:txBody>
      </p:sp>
      <p:pic>
        <p:nvPicPr>
          <p:cNvPr id="705"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137"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1770-1870?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2.1%/year</a:t>
            </a:r>
          </a:p>
          <a:p>
            <a:pPr marL="300789" indent="-300789" defTabSz="429768">
              <a:spcBef>
                <a:spcPts val="0"/>
              </a:spcBef>
              <a:buSzPct val="100000"/>
              <a:buAutoNum type="alphaUcPeriod" startAt="1"/>
              <a:defRPr b="1" sz="3600">
                <a:uFill>
                  <a:solidFill>
                    <a:srgbClr val="000000"/>
                  </a:solidFill>
                </a:uFill>
                <a:latin typeface="Times New Roman"/>
                <a:ea typeface="Times New Roman"/>
                <a:cs typeface="Times New Roman"/>
                <a:sym typeface="Times New Roman"/>
              </a:defRPr>
            </a:pPr>
            <a:r>
              <a:t>About 0.45%/year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0.15%/year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0.04%/year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7"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70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709"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710"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2"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71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714"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715"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7"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718"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719"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1" name="Catch Our Breath…"/>
          <p:cNvSpPr txBox="1"/>
          <p:nvPr>
            <p:ph type="title"/>
          </p:nvPr>
        </p:nvSpPr>
        <p:spPr>
          <a:xfrm>
            <a:off x="276457" y="-2"/>
            <a:ext cx="8572501" cy="1270003"/>
          </a:xfrm>
          <a:prstGeom prst="rect">
            <a:avLst/>
          </a:prstGeom>
        </p:spPr>
        <p:txBody>
          <a:bodyPr/>
          <a:lstStyle/>
          <a:p>
            <a:pPr/>
            <a:r>
              <a:t>Notes</a:t>
            </a:r>
          </a:p>
        </p:txBody>
      </p:sp>
      <p:sp>
        <p:nvSpPr>
          <p:cNvPr id="722" name="Ask a couple of questions?…"/>
          <p:cNvSpPr txBox="1"/>
          <p:nvPr>
            <p:ph type="body" sz="half" idx="1"/>
          </p:nvPr>
        </p:nvSpPr>
        <p:spPr>
          <a:xfrm>
            <a:off x="276456" y="1270000"/>
            <a:ext cx="3810003" cy="4762500"/>
          </a:xfrm>
          <a:prstGeom prst="rect">
            <a:avLst/>
          </a:prstGeom>
        </p:spPr>
        <p:txBody>
          <a:bodyPr anchor="t"/>
          <a:lstStyle/>
          <a:p>
            <a:pPr>
              <a:spcBef>
                <a:spcPts val="1200"/>
              </a:spcBef>
            </a:pPr>
          </a:p>
        </p:txBody>
      </p:sp>
      <p:pic>
        <p:nvPicPr>
          <p:cNvPr id="723"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140"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world economy as a whole over 1870-2020?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143"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world economy as a whole over 1770-1870?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Preview: Next Time"/>
          <p:cNvSpPr txBox="1"/>
          <p:nvPr>
            <p:ph type="title" idx="4294967295"/>
          </p:nvPr>
        </p:nvSpPr>
        <p:spPr>
          <a:xfrm>
            <a:off x="277663" y="-2"/>
            <a:ext cx="8572501" cy="1267126"/>
          </a:xfrm>
          <a:prstGeom prst="rect">
            <a:avLst/>
          </a:prstGeom>
        </p:spPr>
        <p:txBody>
          <a:bodyPr lIns="45718" tIns="45718" rIns="45718" bIns="45718"/>
          <a:lstStyle>
            <a:lvl1pPr defTabSz="406908">
              <a:defRPr sz="5340">
                <a:solidFill>
                  <a:srgbClr val="000080"/>
                </a:solidFill>
                <a:uFill>
                  <a:solidFill>
                    <a:srgbClr val="000000"/>
                  </a:solidFill>
                </a:uFill>
              </a:defRPr>
            </a:lvl1pPr>
          </a:lstStyle>
          <a:p>
            <a:pPr/>
            <a:r>
              <a:t>Review: The Broad Sweep</a:t>
            </a:r>
          </a:p>
        </p:txBody>
      </p:sp>
      <p:sp>
        <p:nvSpPr>
          <p:cNvPr id="146"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147"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sp>
        <p:nvSpPr>
          <p:cNvPr id="85"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292561">
              <a:spcBef>
                <a:spcPts val="700"/>
              </a:spcBef>
              <a:buSzTx/>
              <a:buFont typeface="Arial"/>
              <a:buNone/>
              <a:defRPr b="1" sz="1501">
                <a:uFill>
                  <a:solidFill>
                    <a:srgbClr val="000000"/>
                  </a:solidFill>
                </a:uFill>
                <a:latin typeface="+mn-lt"/>
                <a:ea typeface="+mn-ea"/>
                <a:cs typeface="+mn-cs"/>
                <a:sym typeface="Helvetica"/>
              </a:defRPr>
            </a:pPr>
            <a:r>
              <a:t>Calls are Carol Christ’s…</a:t>
            </a:r>
          </a:p>
          <a:p>
            <a:pPr marL="153979" indent="-153979" defTabSz="292561">
              <a:spcBef>
                <a:spcPts val="700"/>
              </a:spcBef>
              <a:buSzPct val="100000"/>
              <a:defRPr sz="1501">
                <a:uFill>
                  <a:solidFill>
                    <a:srgbClr val="000000"/>
                  </a:solidFill>
                </a:uFill>
                <a:latin typeface="Times New Roman"/>
                <a:ea typeface="Times New Roman"/>
                <a:cs typeface="Times New Roman"/>
                <a:sym typeface="Times New Roman"/>
              </a:defRPr>
            </a:pPr>
            <a:r>
              <a:t>That said:</a:t>
            </a:r>
          </a:p>
          <a:p>
            <a:pPr lvl="1" marL="601980" indent="-200660" defTabSz="292561">
              <a:spcBef>
                <a:spcPts val="700"/>
              </a:spcBef>
              <a:buSzPct val="100000"/>
              <a:buAutoNum type="arabicPeriod" startAt="1"/>
              <a:defRPr sz="1501">
                <a:uFill>
                  <a:solidFill>
                    <a:srgbClr val="000000"/>
                  </a:solidFill>
                </a:uFill>
                <a:latin typeface="Times New Roman"/>
                <a:ea typeface="Times New Roman"/>
                <a:cs typeface="Times New Roman"/>
                <a:sym typeface="Times New Roman"/>
              </a:defRPr>
            </a:pPr>
            <a:r>
              <a:t>If you are coughing and sneezing, stay home! Email me and we will give you extra-credit points…</a:t>
            </a:r>
          </a:p>
          <a:p>
            <a:pPr lvl="1" marL="601980" indent="-200660" defTabSz="292561">
              <a:spcBef>
                <a:spcPts val="700"/>
              </a:spcBef>
              <a:buSzPct val="100000"/>
              <a:buAutoNum type="arabicPeriod" startAt="1"/>
              <a:defRPr sz="1501">
                <a:uFill>
                  <a:solidFill>
                    <a:srgbClr val="000000"/>
                  </a:solidFill>
                </a:uFill>
                <a:latin typeface="Times New Roman"/>
                <a:ea typeface="Times New Roman"/>
                <a:cs typeface="Times New Roman"/>
                <a:sym typeface="Times New Roman"/>
              </a:defRPr>
            </a:pPr>
            <a:r>
              <a:t>Otherwise, there are powerful herd-animal benefits to coming to lecture</a:t>
            </a:r>
          </a:p>
          <a:p>
            <a:pPr lvl="1" marL="601980" indent="-200660" defTabSz="292561">
              <a:spcBef>
                <a:spcPts val="700"/>
              </a:spcBef>
              <a:buSzPct val="100000"/>
              <a:buAutoNum type="arabicPeriod" startAt="1"/>
              <a:defRPr sz="1501">
                <a:uFill>
                  <a:solidFill>
                    <a:srgbClr val="000000"/>
                  </a:solidFill>
                </a:uFill>
                <a:latin typeface="Times New Roman"/>
                <a:ea typeface="Times New Roman"/>
                <a:cs typeface="Times New Roman"/>
                <a:sym typeface="Times New Roman"/>
              </a:defRPr>
            </a:pPr>
            <a:r>
              <a:t>(&amp; to talking about course material with your friends: you need to convince your brain that these concepts are useful, &amp; it should keep them)</a:t>
            </a:r>
          </a:p>
          <a:p>
            <a:pPr lvl="1" marL="601980" indent="-200660" defTabSz="292561">
              <a:spcBef>
                <a:spcPts val="700"/>
              </a:spcBef>
              <a:buSzPct val="100000"/>
              <a:buAutoNum type="arabicPeriod" startAt="1"/>
              <a:defRPr sz="1501">
                <a:uFill>
                  <a:solidFill>
                    <a:srgbClr val="000000"/>
                  </a:solidFill>
                </a:uFill>
                <a:latin typeface="Times New Roman"/>
                <a:ea typeface="Times New Roman"/>
                <a:cs typeface="Times New Roman"/>
                <a:sym typeface="Times New Roman"/>
              </a:defRPr>
            </a:pPr>
            <a:r>
              <a:t>Washington State has been doing an intensive flu screening, so they know stuff:</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They guess: 1 in 1500 people in WA has coronavirus right now</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Half of them have no symptoms</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Asymptomatic transmission means that we cannot contain this without shutting society down</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Cases doubling every 5 days</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Means that by the end of March 1 in 45 people in WA will have it…</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April will be epidemic month</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In the end, 30%-70% of us will test positive</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&amp;, worldwide, 20 million people are likely to be dead</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Our hope is to stretch out this process as long as possible, so that health providers are not totally overwhelmed</a:t>
            </a:r>
          </a:p>
          <a:p>
            <a:pPr marL="15049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Oh. &amp; iClicker base station broken: ordered a new one…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150"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151"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154" name="On to Chapter 3: Globalizing the World, 1870-1914 (&amp; Eichengreen, 1&amp;2):…"/>
          <p:cNvSpPr txBox="1"/>
          <p:nvPr>
            <p:ph type="body" sz="quarter" idx="4294967295"/>
          </p:nvPr>
        </p:nvSpPr>
        <p:spPr>
          <a:xfrm>
            <a:off x="277663" y="1044198"/>
            <a:ext cx="8572501" cy="834635"/>
          </a:xfrm>
          <a:prstGeom prst="rect">
            <a:avLst/>
          </a:prstGeom>
        </p:spPr>
        <p:txBody>
          <a:bodyPr lIns="45718" tIns="45718" rIns="45718" bIns="45718" anchor="t"/>
          <a:lstStyle/>
          <a:p>
            <a:pPr marL="0" indent="0" defTabSz="275051">
              <a:spcBef>
                <a:spcPts val="0"/>
              </a:spcBef>
              <a:buSzTx/>
              <a:buFont typeface="Arial"/>
              <a:buNone/>
              <a:defRPr b="1" sz="1408">
                <a:uFill>
                  <a:solidFill>
                    <a:srgbClr val="000000"/>
                  </a:solidFill>
                </a:uFill>
                <a:latin typeface="+mn-lt"/>
                <a:ea typeface="+mn-ea"/>
                <a:cs typeface="+mn-cs"/>
                <a:sym typeface="Helvetica"/>
              </a:defRPr>
            </a:pPr>
            <a:r>
              <a:t>1914-1938, 1870-1913, &amp; 1938-1973</a:t>
            </a:r>
          </a:p>
          <a:p>
            <a:pPr marL="0" indent="0" defTabSz="275051">
              <a:spcBef>
                <a:spcPts val="0"/>
              </a:spcBef>
              <a:buSzTx/>
              <a:buFont typeface="Arial"/>
              <a:buNone/>
              <a:defRPr b="1" sz="1408">
                <a:uFill>
                  <a:solidFill>
                    <a:srgbClr val="000000"/>
                  </a:solidFill>
                </a:uFill>
                <a:latin typeface="+mn-lt"/>
                <a:ea typeface="+mn-ea"/>
                <a:cs typeface="+mn-cs"/>
                <a:sym typeface="Helvetica"/>
              </a:defRPr>
            </a:pP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Rate of growth in the North Atlantic industrial core halves comparing 1870-1913 to 1914-1938; then triples afterwards over 1938-1973</a:t>
            </a: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Slows again after 1973</a:t>
            </a:r>
          </a:p>
        </p:txBody>
      </p:sp>
      <p:pic>
        <p:nvPicPr>
          <p:cNvPr id="155" name="Image" descr="Image"/>
          <p:cNvPicPr>
            <a:picLocks noChangeAspect="0"/>
          </p:cNvPicPr>
          <p:nvPr/>
        </p:nvPicPr>
        <p:blipFill>
          <a:blip r:embed="rId2">
            <a:extLst/>
          </a:blip>
          <a:stretch>
            <a:fillRect/>
          </a:stretch>
        </p:blipFill>
        <p:spPr>
          <a:xfrm>
            <a:off x="445303" y="1878832"/>
            <a:ext cx="3205410" cy="2376885"/>
          </a:xfrm>
          <a:prstGeom prst="rect">
            <a:avLst/>
          </a:prstGeom>
          <a:ln w="12700">
            <a:miter lim="400000"/>
          </a:ln>
        </p:spPr>
      </p:pic>
      <p:pic>
        <p:nvPicPr>
          <p:cNvPr id="156" name="Image" descr="Image"/>
          <p:cNvPicPr>
            <a:picLocks noChangeAspect="0"/>
          </p:cNvPicPr>
          <p:nvPr/>
        </p:nvPicPr>
        <p:blipFill>
          <a:blip r:embed="rId3">
            <a:extLst/>
          </a:blip>
          <a:srcRect l="0" t="0" r="32938" b="0"/>
          <a:stretch>
            <a:fillRect/>
          </a:stretch>
        </p:blipFill>
        <p:spPr>
          <a:xfrm>
            <a:off x="4854823" y="1878832"/>
            <a:ext cx="3995490" cy="2516707"/>
          </a:xfrm>
          <a:prstGeom prst="rect">
            <a:avLst/>
          </a:prstGeom>
          <a:ln w="12700">
            <a:miter lim="400000"/>
          </a:ln>
        </p:spPr>
      </p:pic>
      <p:pic>
        <p:nvPicPr>
          <p:cNvPr id="157" name="Image" descr="Image"/>
          <p:cNvPicPr>
            <a:picLocks noChangeAspect="0"/>
          </p:cNvPicPr>
          <p:nvPr/>
        </p:nvPicPr>
        <p:blipFill>
          <a:blip r:embed="rId4">
            <a:extLst/>
          </a:blip>
          <a:stretch>
            <a:fillRect/>
          </a:stretch>
        </p:blipFill>
        <p:spPr>
          <a:xfrm>
            <a:off x="690025" y="4493167"/>
            <a:ext cx="4164799" cy="193856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World War II"/>
          <p:cNvSpPr txBox="1"/>
          <p:nvPr>
            <p:ph type="title" idx="4294967295"/>
          </p:nvPr>
        </p:nvSpPr>
        <p:spPr>
          <a:xfrm>
            <a:off x="457199" y="-1"/>
            <a:ext cx="8228391" cy="964262"/>
          </a:xfrm>
          <a:prstGeom prst="rect">
            <a:avLst/>
          </a:prstGeom>
        </p:spPr>
        <p:txBody>
          <a:bodyPr lIns="50800" tIns="50800" rIns="50800" bIns="50800"/>
          <a:lstStyle>
            <a:lvl1pPr defTabSz="410765">
              <a:defRPr>
                <a:solidFill>
                  <a:srgbClr val="000080"/>
                </a:solidFill>
              </a:defRPr>
            </a:lvl1pPr>
          </a:lstStyle>
          <a:p>
            <a:pPr/>
            <a:r>
              <a:t>World War II</a:t>
            </a:r>
          </a:p>
        </p:txBody>
      </p:sp>
      <p:sp>
        <p:nvSpPr>
          <p:cNvPr id="160" name="Adolf Hitler took Malthus seriously:…"/>
          <p:cNvSpPr txBox="1"/>
          <p:nvPr>
            <p:ph type="body" sz="half" idx="4294967295"/>
          </p:nvPr>
        </p:nvSpPr>
        <p:spPr>
          <a:xfrm>
            <a:off x="457199" y="964260"/>
            <a:ext cx="3849563" cy="5500424"/>
          </a:xfrm>
          <a:prstGeom prst="rect">
            <a:avLst/>
          </a:prstGeom>
        </p:spPr>
        <p:txBody>
          <a:bodyPr lIns="50800" tIns="50800" rIns="50800" bIns="50800" anchor="t"/>
          <a:lstStyle/>
          <a:p>
            <a:pPr marL="213689" indent="-213689" defTabSz="539495">
              <a:spcBef>
                <a:spcPts val="400"/>
              </a:spcBef>
              <a:defRPr sz="1416">
                <a:uFill>
                  <a:solidFill>
                    <a:srgbClr val="000000"/>
                  </a:solidFill>
                </a:uFill>
                <a:latin typeface="Calibri"/>
                <a:ea typeface="Calibri"/>
                <a:cs typeface="Calibri"/>
                <a:sym typeface="Calibri"/>
              </a:defRPr>
            </a:pPr>
            <a:r>
              <a:t>Adolf Hitler took Malthus seriously:</a:t>
            </a:r>
          </a:p>
          <a:p>
            <a:pPr lvl="1" marL="475944" indent="-213689" defTabSz="539495">
              <a:spcBef>
                <a:spcPts val="400"/>
              </a:spcBef>
              <a:defRPr sz="1416">
                <a:uFill>
                  <a:solidFill>
                    <a:srgbClr val="000000"/>
                  </a:solidFill>
                </a:uFill>
                <a:latin typeface="Calibri"/>
                <a:ea typeface="Calibri"/>
                <a:cs typeface="Calibri"/>
                <a:sym typeface="Calibri"/>
              </a:defRPr>
            </a:pPr>
            <a:r>
              <a:t>“Germany has an annual increase in population of nearly nine hundred thousand souls. The difficulty of feeding this army of new citizens must grow greater from year to year and ultimately end in catastrophe.... There were four ways of avoiding so terrible a development…”</a:t>
            </a:r>
          </a:p>
          <a:p>
            <a:pPr marL="213689" indent="-213689" defTabSz="539495">
              <a:spcBef>
                <a:spcPts val="400"/>
              </a:spcBef>
              <a:defRPr sz="1416">
                <a:uFill>
                  <a:solidFill>
                    <a:srgbClr val="000000"/>
                  </a:solidFill>
                </a:uFill>
                <a:latin typeface="Calibri"/>
                <a:ea typeface="Calibri"/>
                <a:cs typeface="Calibri"/>
                <a:sym typeface="Calibri"/>
              </a:defRPr>
            </a:pPr>
            <a:r>
              <a:t>Birth control? That’s worse…</a:t>
            </a:r>
          </a:p>
          <a:p>
            <a:pPr marL="213689" indent="-213689" defTabSz="539495">
              <a:spcBef>
                <a:spcPts val="400"/>
              </a:spcBef>
              <a:defRPr sz="1416">
                <a:uFill>
                  <a:solidFill>
                    <a:srgbClr val="000000"/>
                  </a:solidFill>
                </a:uFill>
                <a:latin typeface="Calibri"/>
                <a:ea typeface="Calibri"/>
                <a:cs typeface="Calibri"/>
                <a:sym typeface="Calibri"/>
              </a:defRPr>
            </a:pPr>
            <a:r>
              <a:t>Agricultural productivity? Limited effect…</a:t>
            </a:r>
          </a:p>
          <a:p>
            <a:pPr marL="213689" indent="-213689" defTabSz="539495">
              <a:spcBef>
                <a:spcPts val="400"/>
              </a:spcBef>
              <a:defRPr sz="1416">
                <a:uFill>
                  <a:solidFill>
                    <a:srgbClr val="000000"/>
                  </a:solidFill>
                </a:uFill>
                <a:latin typeface="Calibri"/>
                <a:ea typeface="Calibri"/>
                <a:cs typeface="Calibri"/>
                <a:sym typeface="Calibri"/>
              </a:defRPr>
            </a:pPr>
            <a:r>
              <a:t>Export manufactures? “Unhealthy”—and incredibly risky given the British fleet…</a:t>
            </a:r>
          </a:p>
          <a:p>
            <a:pPr marL="213689" indent="-213689" defTabSz="539495">
              <a:spcBef>
                <a:spcPts val="400"/>
              </a:spcBef>
              <a:defRPr sz="1416">
                <a:uFill>
                  <a:solidFill>
                    <a:srgbClr val="000000"/>
                  </a:solidFill>
                </a:uFill>
                <a:latin typeface="Calibri"/>
                <a:ea typeface="Calibri"/>
                <a:cs typeface="Calibri"/>
                <a:sym typeface="Calibri"/>
              </a:defRPr>
            </a:pPr>
            <a:r>
              <a:t>“Living space”: Conquest and demographic replacement</a:t>
            </a:r>
          </a:p>
          <a:p>
            <a:pPr lvl="1" marL="475944" indent="-213689" defTabSz="539495">
              <a:spcBef>
                <a:spcPts val="400"/>
              </a:spcBef>
              <a:defRPr sz="1416">
                <a:uFill>
                  <a:solidFill>
                    <a:srgbClr val="000000"/>
                  </a:solidFill>
                </a:uFill>
                <a:latin typeface="Calibri"/>
                <a:ea typeface="Calibri"/>
                <a:cs typeface="Calibri"/>
                <a:sym typeface="Calibri"/>
              </a:defRPr>
            </a:pPr>
            <a:r>
              <a:t>Germany in a long-run fight for world domination with:</a:t>
            </a:r>
          </a:p>
          <a:p>
            <a:pPr lvl="2" marL="738199" indent="-213689" defTabSz="539495">
              <a:spcBef>
                <a:spcPts val="400"/>
              </a:spcBef>
              <a:defRPr sz="1416">
                <a:uFill>
                  <a:solidFill>
                    <a:srgbClr val="000000"/>
                  </a:solidFill>
                </a:uFill>
                <a:latin typeface="Calibri"/>
                <a:ea typeface="Calibri"/>
                <a:cs typeface="Calibri"/>
                <a:sym typeface="Calibri"/>
              </a:defRPr>
            </a:pPr>
            <a:r>
              <a:t>Britain</a:t>
            </a:r>
          </a:p>
          <a:p>
            <a:pPr lvl="2" marL="738199" indent="-213689" defTabSz="539495">
              <a:spcBef>
                <a:spcPts val="400"/>
              </a:spcBef>
              <a:defRPr sz="1416">
                <a:uFill>
                  <a:solidFill>
                    <a:srgbClr val="000000"/>
                  </a:solidFill>
                </a:uFill>
                <a:latin typeface="Calibri"/>
                <a:ea typeface="Calibri"/>
                <a:cs typeface="Calibri"/>
                <a:sym typeface="Calibri"/>
              </a:defRPr>
            </a:pPr>
            <a:r>
              <a:t>Russia</a:t>
            </a:r>
          </a:p>
          <a:p>
            <a:pPr lvl="2" marL="738199" indent="-213689" defTabSz="539495">
              <a:spcBef>
                <a:spcPts val="400"/>
              </a:spcBef>
              <a:defRPr sz="1416">
                <a:uFill>
                  <a:solidFill>
                    <a:srgbClr val="000000"/>
                  </a:solidFill>
                </a:uFill>
                <a:latin typeface="Calibri"/>
                <a:ea typeface="Calibri"/>
                <a:cs typeface="Calibri"/>
                <a:sym typeface="Calibri"/>
              </a:defRPr>
            </a:pPr>
            <a:r>
              <a:t>America</a:t>
            </a:r>
          </a:p>
          <a:p>
            <a:pPr lvl="2" marL="738199" indent="-213689" defTabSz="539495">
              <a:spcBef>
                <a:spcPts val="400"/>
              </a:spcBef>
              <a:defRPr sz="1416">
                <a:uFill>
                  <a:solidFill>
                    <a:srgbClr val="000000"/>
                  </a:solidFill>
                </a:uFill>
                <a:latin typeface="Calibri"/>
                <a:ea typeface="Calibri"/>
                <a:cs typeface="Calibri"/>
                <a:sym typeface="Calibri"/>
              </a:defRPr>
            </a:pPr>
            <a:r>
              <a:t>China? India?</a:t>
            </a:r>
          </a:p>
        </p:txBody>
      </p:sp>
      <p:pic>
        <p:nvPicPr>
          <p:cNvPr id="161" name="Image" descr="Image"/>
          <p:cNvPicPr>
            <a:picLocks noChangeAspect="1"/>
          </p:cNvPicPr>
          <p:nvPr/>
        </p:nvPicPr>
        <p:blipFill>
          <a:blip r:embed="rId2">
            <a:extLst/>
          </a:blip>
          <a:stretch>
            <a:fillRect/>
          </a:stretch>
        </p:blipFill>
        <p:spPr>
          <a:xfrm>
            <a:off x="4306760" y="964260"/>
            <a:ext cx="4378830" cy="452771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W.H. Auden"/>
          <p:cNvSpPr txBox="1"/>
          <p:nvPr>
            <p:ph type="title" idx="4294967295"/>
          </p:nvPr>
        </p:nvSpPr>
        <p:spPr>
          <a:xfrm>
            <a:off x="457199" y="-1"/>
            <a:ext cx="8228391" cy="964262"/>
          </a:xfrm>
          <a:prstGeom prst="rect">
            <a:avLst/>
          </a:prstGeom>
        </p:spPr>
        <p:txBody>
          <a:bodyPr lIns="50800" tIns="50800" rIns="50800" bIns="50800"/>
          <a:lstStyle>
            <a:lvl1pPr defTabSz="410765">
              <a:defRPr>
                <a:solidFill>
                  <a:srgbClr val="000080"/>
                </a:solidFill>
              </a:defRPr>
            </a:lvl1pPr>
          </a:lstStyle>
          <a:p>
            <a:pPr/>
            <a:r>
              <a:t>W.H. Auden</a:t>
            </a:r>
          </a:p>
        </p:txBody>
      </p:sp>
      <p:sp>
        <p:nvSpPr>
          <p:cNvPr id="164" name="From “September 1, 1939,” by W.H. Auden…"/>
          <p:cNvSpPr txBox="1"/>
          <p:nvPr>
            <p:ph type="body" sz="half" idx="4294967295"/>
          </p:nvPr>
        </p:nvSpPr>
        <p:spPr>
          <a:xfrm>
            <a:off x="457199" y="964260"/>
            <a:ext cx="3849563" cy="5500424"/>
          </a:xfrm>
          <a:prstGeom prst="rect">
            <a:avLst/>
          </a:prstGeom>
        </p:spPr>
        <p:txBody>
          <a:bodyPr lIns="50800" tIns="50800" rIns="50800" bIns="50800" anchor="t"/>
          <a:lstStyle/>
          <a:p>
            <a:pPr marL="213689" indent="-213689" defTabSz="539495">
              <a:spcBef>
                <a:spcPts val="400"/>
              </a:spcBef>
              <a:defRPr sz="1416">
                <a:uFill>
                  <a:solidFill>
                    <a:srgbClr val="000000"/>
                  </a:solidFill>
                </a:uFill>
                <a:latin typeface="Calibri"/>
                <a:ea typeface="Calibri"/>
                <a:cs typeface="Calibri"/>
                <a:sym typeface="Calibri"/>
              </a:defRPr>
            </a:pPr>
            <a:r>
              <a:t>From “September 1, 1939,” by W.H. Auden</a:t>
            </a:r>
          </a:p>
          <a:p>
            <a:pPr lvl="1" marL="0" indent="134873" defTabSz="539495">
              <a:spcBef>
                <a:spcPts val="0"/>
              </a:spcBef>
              <a:buSzTx/>
              <a:buNone/>
              <a:defRPr sz="1416">
                <a:uFill>
                  <a:solidFill>
                    <a:srgbClr val="000000"/>
                  </a:solidFill>
                </a:uFill>
                <a:latin typeface="Calibri"/>
                <a:ea typeface="Calibri"/>
                <a:cs typeface="Calibri"/>
                <a:sym typeface="Calibri"/>
              </a:defRPr>
            </a:pPr>
            <a:r>
              <a:t>I sit in one of the dives</a:t>
            </a:r>
          </a:p>
          <a:p>
            <a:pPr lvl="1" marL="0" indent="134873" defTabSz="539495">
              <a:spcBef>
                <a:spcPts val="0"/>
              </a:spcBef>
              <a:buSzTx/>
              <a:buNone/>
              <a:defRPr sz="1416">
                <a:uFill>
                  <a:solidFill>
                    <a:srgbClr val="000000"/>
                  </a:solidFill>
                </a:uFill>
                <a:latin typeface="Calibri"/>
                <a:ea typeface="Calibri"/>
                <a:cs typeface="Calibri"/>
                <a:sym typeface="Calibri"/>
              </a:defRPr>
            </a:pPr>
            <a:r>
              <a:t>On Fifty-second Street</a:t>
            </a:r>
          </a:p>
          <a:p>
            <a:pPr lvl="1" marL="0" indent="134873" defTabSz="539495">
              <a:spcBef>
                <a:spcPts val="0"/>
              </a:spcBef>
              <a:buSzTx/>
              <a:buNone/>
              <a:defRPr sz="1416">
                <a:uFill>
                  <a:solidFill>
                    <a:srgbClr val="000000"/>
                  </a:solidFill>
                </a:uFill>
                <a:latin typeface="Calibri"/>
                <a:ea typeface="Calibri"/>
                <a:cs typeface="Calibri"/>
                <a:sym typeface="Calibri"/>
              </a:defRPr>
            </a:pPr>
            <a:r>
              <a:t>Uncertain and afraid</a:t>
            </a:r>
          </a:p>
          <a:p>
            <a:pPr lvl="1" marL="0" indent="134873" defTabSz="539495">
              <a:spcBef>
                <a:spcPts val="0"/>
              </a:spcBef>
              <a:buSzTx/>
              <a:buNone/>
              <a:defRPr sz="1416">
                <a:uFill>
                  <a:solidFill>
                    <a:srgbClr val="000000"/>
                  </a:solidFill>
                </a:uFill>
                <a:latin typeface="Calibri"/>
                <a:ea typeface="Calibri"/>
                <a:cs typeface="Calibri"/>
                <a:sym typeface="Calibri"/>
              </a:defRPr>
            </a:pPr>
            <a:r>
              <a:t>As the clever hopes expire </a:t>
            </a:r>
          </a:p>
          <a:p>
            <a:pPr lvl="1" marL="0" indent="134873" defTabSz="539495">
              <a:spcBef>
                <a:spcPts val="0"/>
              </a:spcBef>
              <a:buSzTx/>
              <a:buNone/>
              <a:defRPr sz="1416">
                <a:uFill>
                  <a:solidFill>
                    <a:srgbClr val="000000"/>
                  </a:solidFill>
                </a:uFill>
                <a:latin typeface="Calibri"/>
                <a:ea typeface="Calibri"/>
                <a:cs typeface="Calibri"/>
                <a:sym typeface="Calibri"/>
              </a:defRPr>
            </a:pPr>
            <a:r>
              <a:t>Of a low dishonest decade:</a:t>
            </a:r>
          </a:p>
          <a:p>
            <a:pPr lvl="1" marL="0" indent="134873" defTabSz="539495">
              <a:spcBef>
                <a:spcPts val="0"/>
              </a:spcBef>
              <a:buSzTx/>
              <a:buNone/>
              <a:defRPr sz="1416">
                <a:uFill>
                  <a:solidFill>
                    <a:srgbClr val="000000"/>
                  </a:solidFill>
                </a:uFill>
                <a:latin typeface="Calibri"/>
                <a:ea typeface="Calibri"/>
                <a:cs typeface="Calibri"/>
                <a:sym typeface="Calibri"/>
              </a:defRPr>
            </a:pPr>
            <a:r>
              <a:t>Waves of anger and of fear </a:t>
            </a:r>
          </a:p>
          <a:p>
            <a:pPr lvl="1" marL="0" indent="134873" defTabSz="539495">
              <a:spcBef>
                <a:spcPts val="0"/>
              </a:spcBef>
              <a:buSzTx/>
              <a:buNone/>
              <a:defRPr sz="1416">
                <a:uFill>
                  <a:solidFill>
                    <a:srgbClr val="000000"/>
                  </a:solidFill>
                </a:uFill>
                <a:latin typeface="Calibri"/>
                <a:ea typeface="Calibri"/>
                <a:cs typeface="Calibri"/>
                <a:sym typeface="Calibri"/>
              </a:defRPr>
            </a:pPr>
            <a:r>
              <a:t>Circulate over the bright</a:t>
            </a:r>
          </a:p>
          <a:p>
            <a:pPr lvl="1" marL="0" indent="134873" defTabSz="539495">
              <a:spcBef>
                <a:spcPts val="0"/>
              </a:spcBef>
              <a:buSzTx/>
              <a:buNone/>
              <a:defRPr sz="1416">
                <a:uFill>
                  <a:solidFill>
                    <a:srgbClr val="000000"/>
                  </a:solidFill>
                </a:uFill>
                <a:latin typeface="Calibri"/>
                <a:ea typeface="Calibri"/>
                <a:cs typeface="Calibri"/>
                <a:sym typeface="Calibri"/>
              </a:defRPr>
            </a:pPr>
            <a:r>
              <a:t>And darkened lands of the earth, </a:t>
            </a:r>
          </a:p>
          <a:p>
            <a:pPr lvl="1" marL="0" indent="134873" defTabSz="539495">
              <a:spcBef>
                <a:spcPts val="0"/>
              </a:spcBef>
              <a:buSzTx/>
              <a:buNone/>
              <a:defRPr sz="1416">
                <a:uFill>
                  <a:solidFill>
                    <a:srgbClr val="000000"/>
                  </a:solidFill>
                </a:uFill>
                <a:latin typeface="Calibri"/>
                <a:ea typeface="Calibri"/>
                <a:cs typeface="Calibri"/>
                <a:sym typeface="Calibri"/>
              </a:defRPr>
            </a:pPr>
            <a:r>
              <a:t>Obsessing our private lives;</a:t>
            </a:r>
          </a:p>
          <a:p>
            <a:pPr lvl="1" marL="0" indent="134873" defTabSz="539495">
              <a:spcBef>
                <a:spcPts val="0"/>
              </a:spcBef>
              <a:buSzTx/>
              <a:buNone/>
              <a:defRPr sz="1416">
                <a:uFill>
                  <a:solidFill>
                    <a:srgbClr val="000000"/>
                  </a:solidFill>
                </a:uFill>
                <a:latin typeface="Calibri"/>
                <a:ea typeface="Calibri"/>
                <a:cs typeface="Calibri"/>
                <a:sym typeface="Calibri"/>
              </a:defRPr>
            </a:pPr>
            <a:r>
              <a:t>The unmentionable odor of death </a:t>
            </a:r>
          </a:p>
          <a:p>
            <a:pPr lvl="1" marL="0" indent="134873" defTabSz="539495">
              <a:spcBef>
                <a:spcPts val="0"/>
              </a:spcBef>
              <a:buSzTx/>
              <a:buNone/>
              <a:defRPr sz="1416">
                <a:uFill>
                  <a:solidFill>
                    <a:srgbClr val="000000"/>
                  </a:solidFill>
                </a:uFill>
                <a:latin typeface="Calibri"/>
                <a:ea typeface="Calibri"/>
                <a:cs typeface="Calibri"/>
                <a:sym typeface="Calibri"/>
              </a:defRPr>
            </a:pPr>
            <a:r>
              <a:t>Offends the September night.</a:t>
            </a:r>
          </a:p>
          <a:p>
            <a:pPr lvl="1" marL="0" indent="134873" defTabSz="539495">
              <a:spcBef>
                <a:spcPts val="0"/>
              </a:spcBef>
              <a:buSzTx/>
              <a:buNone/>
              <a:defRPr sz="1416">
                <a:uFill>
                  <a:solidFill>
                    <a:srgbClr val="000000"/>
                  </a:solidFill>
                </a:uFill>
                <a:latin typeface="Calibri"/>
                <a:ea typeface="Calibri"/>
                <a:cs typeface="Calibri"/>
                <a:sym typeface="Calibri"/>
              </a:defRPr>
            </a:pPr>
          </a:p>
          <a:p>
            <a:pPr lvl="1" marL="0" indent="134873" defTabSz="539495">
              <a:spcBef>
                <a:spcPts val="0"/>
              </a:spcBef>
              <a:buSzTx/>
              <a:buNone/>
              <a:defRPr sz="1416">
                <a:uFill>
                  <a:solidFill>
                    <a:srgbClr val="000000"/>
                  </a:solidFill>
                </a:uFill>
                <a:latin typeface="Calibri"/>
                <a:ea typeface="Calibri"/>
                <a:cs typeface="Calibri"/>
                <a:sym typeface="Calibri"/>
              </a:defRPr>
            </a:pPr>
            <a:r>
              <a:t>Accurate scholarship can</a:t>
            </a:r>
          </a:p>
          <a:p>
            <a:pPr lvl="1" marL="0" indent="134873" defTabSz="539495">
              <a:spcBef>
                <a:spcPts val="0"/>
              </a:spcBef>
              <a:buSzTx/>
              <a:buNone/>
              <a:defRPr sz="1416">
                <a:uFill>
                  <a:solidFill>
                    <a:srgbClr val="000000"/>
                  </a:solidFill>
                </a:uFill>
                <a:latin typeface="Calibri"/>
                <a:ea typeface="Calibri"/>
                <a:cs typeface="Calibri"/>
                <a:sym typeface="Calibri"/>
              </a:defRPr>
            </a:pPr>
            <a:r>
              <a:t>Unearth the whole offence </a:t>
            </a:r>
          </a:p>
          <a:p>
            <a:pPr lvl="1" marL="0" indent="134873" defTabSz="539495">
              <a:spcBef>
                <a:spcPts val="0"/>
              </a:spcBef>
              <a:buSzTx/>
              <a:buNone/>
              <a:defRPr sz="1416">
                <a:uFill>
                  <a:solidFill>
                    <a:srgbClr val="000000"/>
                  </a:solidFill>
                </a:uFill>
                <a:latin typeface="Calibri"/>
                <a:ea typeface="Calibri"/>
                <a:cs typeface="Calibri"/>
                <a:sym typeface="Calibri"/>
              </a:defRPr>
            </a:pPr>
            <a:r>
              <a:t>From Luther until now</a:t>
            </a:r>
          </a:p>
          <a:p>
            <a:pPr lvl="1" marL="0" indent="134873" defTabSz="539495">
              <a:spcBef>
                <a:spcPts val="0"/>
              </a:spcBef>
              <a:buSzTx/>
              <a:buNone/>
              <a:defRPr sz="1416">
                <a:uFill>
                  <a:solidFill>
                    <a:srgbClr val="000000"/>
                  </a:solidFill>
                </a:uFill>
                <a:latin typeface="Calibri"/>
                <a:ea typeface="Calibri"/>
                <a:cs typeface="Calibri"/>
                <a:sym typeface="Calibri"/>
              </a:defRPr>
            </a:pPr>
            <a:r>
              <a:t>That has driven a culture mad, </a:t>
            </a:r>
          </a:p>
          <a:p>
            <a:pPr lvl="1" marL="0" indent="134873" defTabSz="539495">
              <a:spcBef>
                <a:spcPts val="0"/>
              </a:spcBef>
              <a:buSzTx/>
              <a:buNone/>
              <a:defRPr sz="1416">
                <a:uFill>
                  <a:solidFill>
                    <a:srgbClr val="000000"/>
                  </a:solidFill>
                </a:uFill>
                <a:latin typeface="Calibri"/>
                <a:ea typeface="Calibri"/>
                <a:cs typeface="Calibri"/>
                <a:sym typeface="Calibri"/>
              </a:defRPr>
            </a:pPr>
            <a:r>
              <a:t>Find what occurred at Linz,</a:t>
            </a:r>
          </a:p>
          <a:p>
            <a:pPr lvl="1" marL="0" indent="134873" defTabSz="539495">
              <a:spcBef>
                <a:spcPts val="0"/>
              </a:spcBef>
              <a:buSzTx/>
              <a:buNone/>
              <a:defRPr sz="1416">
                <a:uFill>
                  <a:solidFill>
                    <a:srgbClr val="000000"/>
                  </a:solidFill>
                </a:uFill>
                <a:latin typeface="Calibri"/>
                <a:ea typeface="Calibri"/>
                <a:cs typeface="Calibri"/>
                <a:sym typeface="Calibri"/>
              </a:defRPr>
            </a:pPr>
            <a:r>
              <a:t>What huge imago made </a:t>
            </a:r>
          </a:p>
          <a:p>
            <a:pPr lvl="1" marL="0" indent="134873" defTabSz="539495">
              <a:spcBef>
                <a:spcPts val="0"/>
              </a:spcBef>
              <a:buSzTx/>
              <a:buNone/>
              <a:defRPr sz="1416">
                <a:uFill>
                  <a:solidFill>
                    <a:srgbClr val="000000"/>
                  </a:solidFill>
                </a:uFill>
                <a:latin typeface="Calibri"/>
                <a:ea typeface="Calibri"/>
                <a:cs typeface="Calibri"/>
                <a:sym typeface="Calibri"/>
              </a:defRPr>
            </a:pPr>
            <a:r>
              <a:t>A psychopathic god:</a:t>
            </a:r>
          </a:p>
          <a:p>
            <a:pPr lvl="1" marL="0" indent="134873" defTabSz="539495">
              <a:spcBef>
                <a:spcPts val="0"/>
              </a:spcBef>
              <a:buSzTx/>
              <a:buNone/>
              <a:defRPr sz="1416">
                <a:uFill>
                  <a:solidFill>
                    <a:srgbClr val="000000"/>
                  </a:solidFill>
                </a:uFill>
                <a:latin typeface="Calibri"/>
                <a:ea typeface="Calibri"/>
                <a:cs typeface="Calibri"/>
                <a:sym typeface="Calibri"/>
              </a:defRPr>
            </a:pPr>
            <a:r>
              <a:t>and the public know</a:t>
            </a:r>
          </a:p>
          <a:p>
            <a:pPr lvl="1" marL="0" indent="134873" defTabSz="539495">
              <a:spcBef>
                <a:spcPts val="0"/>
              </a:spcBef>
              <a:buSzTx/>
              <a:buNone/>
              <a:defRPr sz="1416">
                <a:uFill>
                  <a:solidFill>
                    <a:srgbClr val="000000"/>
                  </a:solidFill>
                </a:uFill>
                <a:latin typeface="Calibri"/>
                <a:ea typeface="Calibri"/>
                <a:cs typeface="Calibri"/>
                <a:sym typeface="Calibri"/>
              </a:defRPr>
            </a:pPr>
            <a:r>
              <a:t>What all schoolchildren learn,</a:t>
            </a:r>
          </a:p>
          <a:p>
            <a:pPr lvl="1" marL="0" indent="134873" defTabSz="539495">
              <a:spcBef>
                <a:spcPts val="0"/>
              </a:spcBef>
              <a:buSzTx/>
              <a:buNone/>
              <a:defRPr sz="1416">
                <a:uFill>
                  <a:solidFill>
                    <a:srgbClr val="000000"/>
                  </a:solidFill>
                </a:uFill>
                <a:latin typeface="Calibri"/>
                <a:ea typeface="Calibri"/>
                <a:cs typeface="Calibri"/>
                <a:sym typeface="Calibri"/>
              </a:defRPr>
            </a:pPr>
            <a:r>
              <a:t>Those to whom evil is done </a:t>
            </a:r>
          </a:p>
          <a:p>
            <a:pPr lvl="1" marL="0" indent="134873" defTabSz="539495">
              <a:spcBef>
                <a:spcPts val="0"/>
              </a:spcBef>
              <a:buSzTx/>
              <a:buNone/>
              <a:defRPr sz="1416">
                <a:uFill>
                  <a:solidFill>
                    <a:srgbClr val="000000"/>
                  </a:solidFill>
                </a:uFill>
                <a:latin typeface="Calibri"/>
                <a:ea typeface="Calibri"/>
                <a:cs typeface="Calibri"/>
                <a:sym typeface="Calibri"/>
              </a:defRPr>
            </a:pPr>
            <a:r>
              <a:t>Do evil in return...</a:t>
            </a:r>
          </a:p>
        </p:txBody>
      </p:sp>
      <p:pic>
        <p:nvPicPr>
          <p:cNvPr id="165" name="Cursor_and_rommel_in_north_africa_-_Google_Search.png" descr="Cursor_and_rommel_in_north_africa_-_Google_Search.png"/>
          <p:cNvPicPr>
            <a:picLocks noChangeAspect="1"/>
          </p:cNvPicPr>
          <p:nvPr/>
        </p:nvPicPr>
        <p:blipFill>
          <a:blip r:embed="rId2">
            <a:extLst/>
          </a:blip>
          <a:stretch>
            <a:fillRect/>
          </a:stretch>
        </p:blipFill>
        <p:spPr>
          <a:xfrm>
            <a:off x="4306760" y="964260"/>
            <a:ext cx="4378830" cy="5500424"/>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A Popular Hitler"/>
          <p:cNvSpPr txBox="1"/>
          <p:nvPr>
            <p:ph type="title" idx="4294967295"/>
          </p:nvPr>
        </p:nvSpPr>
        <p:spPr>
          <a:xfrm>
            <a:off x="457199" y="-1"/>
            <a:ext cx="8228391" cy="964262"/>
          </a:xfrm>
          <a:prstGeom prst="rect">
            <a:avLst/>
          </a:prstGeom>
        </p:spPr>
        <p:txBody>
          <a:bodyPr lIns="50800" tIns="50800" rIns="50800" bIns="50800"/>
          <a:lstStyle>
            <a:lvl1pPr defTabSz="410765">
              <a:defRPr>
                <a:solidFill>
                  <a:srgbClr val="000080"/>
                </a:solidFill>
              </a:defRPr>
            </a:lvl1pPr>
          </a:lstStyle>
          <a:p>
            <a:pPr/>
            <a:r>
              <a:t>A Popular Hitler</a:t>
            </a:r>
          </a:p>
        </p:txBody>
      </p:sp>
      <p:sp>
        <p:nvSpPr>
          <p:cNvPr id="168" name="The German economy recovered rapidly.…"/>
          <p:cNvSpPr txBox="1"/>
          <p:nvPr>
            <p:ph type="body" sz="half" idx="4294967295"/>
          </p:nvPr>
        </p:nvSpPr>
        <p:spPr>
          <a:xfrm>
            <a:off x="457199" y="964260"/>
            <a:ext cx="3849563" cy="5500424"/>
          </a:xfrm>
          <a:prstGeom prst="rect">
            <a:avLst/>
          </a:prstGeom>
        </p:spPr>
        <p:txBody>
          <a:bodyPr lIns="50800" tIns="50800" rIns="50800" bIns="50800" anchor="t"/>
          <a:lstStyle/>
          <a:p>
            <a:pPr marL="195580" indent="-195580" defTabSz="493776">
              <a:spcBef>
                <a:spcPts val="400"/>
              </a:spcBef>
              <a:defRPr sz="1296">
                <a:uFill>
                  <a:solidFill>
                    <a:srgbClr val="000000"/>
                  </a:solidFill>
                </a:uFill>
                <a:latin typeface="Calibri"/>
                <a:ea typeface="Calibri"/>
                <a:cs typeface="Calibri"/>
                <a:sym typeface="Calibri"/>
              </a:defRPr>
            </a:pPr>
            <a:r>
              <a:t>The German economy recovered rapidly.</a:t>
            </a:r>
          </a:p>
          <a:p>
            <a:pPr marL="195580" indent="-195580" defTabSz="493776">
              <a:spcBef>
                <a:spcPts val="400"/>
              </a:spcBef>
              <a:defRPr sz="1296">
                <a:uFill>
                  <a:solidFill>
                    <a:srgbClr val="000000"/>
                  </a:solidFill>
                </a:uFill>
                <a:latin typeface="Calibri"/>
                <a:ea typeface="Calibri"/>
                <a:cs typeface="Calibri"/>
                <a:sym typeface="Calibri"/>
              </a:defRPr>
            </a:pPr>
            <a:r>
              <a:t>But peaceful spending-fueled recovery was not what Hitler thought his regime was about. </a:t>
            </a:r>
          </a:p>
          <a:p>
            <a:pPr marL="195580" indent="-195580" defTabSz="493776">
              <a:spcBef>
                <a:spcPts val="400"/>
              </a:spcBef>
              <a:defRPr sz="1296">
                <a:uFill>
                  <a:solidFill>
                    <a:srgbClr val="000000"/>
                  </a:solidFill>
                </a:uFill>
                <a:latin typeface="Calibri"/>
                <a:ea typeface="Calibri"/>
                <a:cs typeface="Calibri"/>
                <a:sym typeface="Calibri"/>
              </a:defRPr>
            </a:pPr>
            <a:r>
              <a:t>His regime was about German rearmament</a:t>
            </a:r>
          </a:p>
          <a:p>
            <a:pPr marL="195580" indent="-195580" defTabSz="493776">
              <a:spcBef>
                <a:spcPts val="400"/>
              </a:spcBef>
              <a:defRPr sz="1296">
                <a:uFill>
                  <a:solidFill>
                    <a:srgbClr val="000000"/>
                  </a:solidFill>
                </a:uFill>
                <a:latin typeface="Calibri"/>
                <a:ea typeface="Calibri"/>
                <a:cs typeface="Calibri"/>
                <a:sym typeface="Calibri"/>
              </a:defRPr>
            </a:pPr>
            <a:r>
              <a:t>The victorious allies of World War I faced a knotty foreign policy problem. </a:t>
            </a:r>
          </a:p>
          <a:p>
            <a:pPr lvl="1" marL="435610" indent="-195580" defTabSz="493776">
              <a:spcBef>
                <a:spcPts val="400"/>
              </a:spcBef>
              <a:defRPr sz="1296">
                <a:uFill>
                  <a:solidFill>
                    <a:srgbClr val="000000"/>
                  </a:solidFill>
                </a:uFill>
                <a:latin typeface="Calibri"/>
                <a:ea typeface="Calibri"/>
                <a:cs typeface="Calibri"/>
                <a:sym typeface="Calibri"/>
              </a:defRPr>
            </a:pPr>
            <a:r>
              <a:t>The isolationist United States was uninterested in sending soldiers and garrisons to Europe. </a:t>
            </a:r>
          </a:p>
          <a:p>
            <a:pPr lvl="2" marL="675640" indent="-195580" defTabSz="493776">
              <a:spcBef>
                <a:spcPts val="400"/>
              </a:spcBef>
              <a:defRPr sz="1296">
                <a:uFill>
                  <a:solidFill>
                    <a:srgbClr val="000000"/>
                  </a:solidFill>
                </a:uFill>
                <a:latin typeface="Calibri"/>
                <a:ea typeface="Calibri"/>
                <a:cs typeface="Calibri"/>
                <a:sym typeface="Calibri"/>
              </a:defRPr>
            </a:pPr>
            <a:r>
              <a:t>The British and French electorates definitely did not want to do World War I again. </a:t>
            </a:r>
          </a:p>
          <a:p>
            <a:pPr lvl="2" marL="675640" indent="-195580" defTabSz="493776">
              <a:spcBef>
                <a:spcPts val="400"/>
              </a:spcBef>
              <a:defRPr sz="1296">
                <a:uFill>
                  <a:solidFill>
                    <a:srgbClr val="000000"/>
                  </a:solidFill>
                </a:uFill>
                <a:latin typeface="Calibri"/>
                <a:ea typeface="Calibri"/>
                <a:cs typeface="Calibri"/>
                <a:sym typeface="Calibri"/>
              </a:defRPr>
            </a:pPr>
            <a:r>
              <a:t>And Hitler’s program of rearmament and national self-assertion demanded that Britain and France make a choice.</a:t>
            </a:r>
          </a:p>
          <a:p>
            <a:pPr marL="195580" indent="-195580" defTabSz="493776">
              <a:spcBef>
                <a:spcPts val="400"/>
              </a:spcBef>
              <a:defRPr sz="1296">
                <a:uFill>
                  <a:solidFill>
                    <a:srgbClr val="000000"/>
                  </a:solidFill>
                </a:uFill>
                <a:latin typeface="Calibri"/>
                <a:ea typeface="Calibri"/>
                <a:cs typeface="Calibri"/>
                <a:sym typeface="Calibri"/>
              </a:defRPr>
            </a:pPr>
            <a:r>
              <a:t>The Westphalian sovereignty principle</a:t>
            </a:r>
          </a:p>
          <a:p>
            <a:pPr marL="195580" indent="-195580" defTabSz="493776">
              <a:spcBef>
                <a:spcPts val="400"/>
              </a:spcBef>
              <a:defRPr sz="1296">
                <a:uFill>
                  <a:solidFill>
                    <a:srgbClr val="000000"/>
                  </a:solidFill>
                </a:uFill>
                <a:latin typeface="Calibri"/>
                <a:ea typeface="Calibri"/>
                <a:cs typeface="Calibri"/>
                <a:sym typeface="Calibri"/>
              </a:defRPr>
            </a:pPr>
            <a:r>
              <a:t>Adjustment of national borders to correspond to linguistic groupings</a:t>
            </a:r>
          </a:p>
          <a:p>
            <a:pPr lvl="1" marL="435610" indent="-195580" defTabSz="493776">
              <a:spcBef>
                <a:spcPts val="400"/>
              </a:spcBef>
              <a:defRPr sz="1296">
                <a:uFill>
                  <a:solidFill>
                    <a:srgbClr val="000000"/>
                  </a:solidFill>
                </a:uFill>
                <a:latin typeface="Calibri"/>
                <a:ea typeface="Calibri"/>
                <a:cs typeface="Calibri"/>
                <a:sym typeface="Calibri"/>
              </a:defRPr>
            </a:pPr>
            <a:r>
              <a:t>People should be ruled from a capital where people spoke the same language that they did</a:t>
            </a:r>
          </a:p>
          <a:p>
            <a:pPr marL="195580" indent="-195580" defTabSz="493776">
              <a:spcBef>
                <a:spcPts val="400"/>
              </a:spcBef>
              <a:defRPr sz="1296">
                <a:uFill>
                  <a:solidFill>
                    <a:srgbClr val="000000"/>
                  </a:solidFill>
                </a:uFill>
                <a:latin typeface="Calibri"/>
                <a:ea typeface="Calibri"/>
                <a:cs typeface="Calibri"/>
                <a:sym typeface="Calibri"/>
              </a:defRPr>
            </a:pPr>
            <a:r>
              <a:t>Rearmament</a:t>
            </a:r>
          </a:p>
          <a:p>
            <a:pPr marL="195580" indent="-195580" defTabSz="493776">
              <a:spcBef>
                <a:spcPts val="400"/>
              </a:spcBef>
              <a:defRPr sz="1296">
                <a:uFill>
                  <a:solidFill>
                    <a:srgbClr val="000000"/>
                  </a:solidFill>
                </a:uFill>
                <a:latin typeface="Calibri"/>
                <a:ea typeface="Calibri"/>
                <a:cs typeface="Calibri"/>
                <a:sym typeface="Calibri"/>
              </a:defRPr>
            </a:pPr>
            <a:r>
              <a:t>Rhineland</a:t>
            </a:r>
          </a:p>
          <a:p>
            <a:pPr marL="195580" indent="-195580" defTabSz="493776">
              <a:spcBef>
                <a:spcPts val="400"/>
              </a:spcBef>
              <a:defRPr sz="1296">
                <a:uFill>
                  <a:solidFill>
                    <a:srgbClr val="000000"/>
                  </a:solidFill>
                </a:uFill>
                <a:latin typeface="Calibri"/>
                <a:ea typeface="Calibri"/>
                <a:cs typeface="Calibri"/>
                <a:sym typeface="Calibri"/>
              </a:defRPr>
            </a:pPr>
            <a:r>
              <a:t>The Soviet threat</a:t>
            </a:r>
          </a:p>
          <a:p>
            <a:pPr marL="195580" indent="-195580" defTabSz="493776">
              <a:spcBef>
                <a:spcPts val="400"/>
              </a:spcBef>
              <a:defRPr sz="1296">
                <a:uFill>
                  <a:solidFill>
                    <a:srgbClr val="000000"/>
                  </a:solidFill>
                </a:uFill>
                <a:latin typeface="Calibri"/>
                <a:ea typeface="Calibri"/>
                <a:cs typeface="Calibri"/>
                <a:sym typeface="Calibri"/>
              </a:defRPr>
            </a:pPr>
            <a:r>
              <a:t>Anschluss</a:t>
            </a:r>
          </a:p>
        </p:txBody>
      </p:sp>
      <p:pic>
        <p:nvPicPr>
          <p:cNvPr id="169" name="Cursor_and_adolf_hitler_-_Google_Search.png" descr="Cursor_and_adolf_hitler_-_Google_Search.png"/>
          <p:cNvPicPr>
            <a:picLocks noChangeAspect="1"/>
          </p:cNvPicPr>
          <p:nvPr/>
        </p:nvPicPr>
        <p:blipFill>
          <a:blip r:embed="rId2">
            <a:extLst/>
          </a:blip>
          <a:stretch>
            <a:fillRect/>
          </a:stretch>
        </p:blipFill>
        <p:spPr>
          <a:xfrm>
            <a:off x="4288115" y="964260"/>
            <a:ext cx="4397475" cy="5500424"/>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Munich to Warsaw"/>
          <p:cNvSpPr txBox="1"/>
          <p:nvPr>
            <p:ph type="title" idx="4294967295"/>
          </p:nvPr>
        </p:nvSpPr>
        <p:spPr>
          <a:xfrm>
            <a:off x="457199" y="-1"/>
            <a:ext cx="8228391" cy="964262"/>
          </a:xfrm>
          <a:prstGeom prst="rect">
            <a:avLst/>
          </a:prstGeom>
        </p:spPr>
        <p:txBody>
          <a:bodyPr lIns="50800" tIns="50800" rIns="50800" bIns="50800"/>
          <a:lstStyle>
            <a:lvl1pPr defTabSz="410765">
              <a:defRPr>
                <a:solidFill>
                  <a:srgbClr val="000080"/>
                </a:solidFill>
              </a:defRPr>
            </a:lvl1pPr>
          </a:lstStyle>
          <a:p>
            <a:pPr/>
            <a:r>
              <a:t>Munich to Warsaw</a:t>
            </a:r>
          </a:p>
        </p:txBody>
      </p:sp>
      <p:sp>
        <p:nvSpPr>
          <p:cNvPr id="172" name="Munich…"/>
          <p:cNvSpPr txBox="1"/>
          <p:nvPr>
            <p:ph type="body" sz="half" idx="4294967295"/>
          </p:nvPr>
        </p:nvSpPr>
        <p:spPr>
          <a:xfrm>
            <a:off x="457199" y="964260"/>
            <a:ext cx="3468868" cy="5500424"/>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Munich</a:t>
            </a:r>
          </a:p>
          <a:p>
            <a:pPr marL="289748" indent="-289748" defTabSz="731520">
              <a:spcBef>
                <a:spcPts val="600"/>
              </a:spcBef>
              <a:defRPr sz="1920">
                <a:uFill>
                  <a:solidFill>
                    <a:srgbClr val="000000"/>
                  </a:solidFill>
                </a:uFill>
                <a:latin typeface="Calibri"/>
                <a:ea typeface="Calibri"/>
                <a:cs typeface="Calibri"/>
                <a:sym typeface="Calibri"/>
              </a:defRPr>
            </a:pPr>
            <a:r>
              <a:t>March 1939</a:t>
            </a:r>
          </a:p>
          <a:p>
            <a:pPr lvl="1" marL="645348" indent="-289748" defTabSz="731520">
              <a:spcBef>
                <a:spcPts val="600"/>
              </a:spcBef>
              <a:defRPr sz="1920">
                <a:uFill>
                  <a:solidFill>
                    <a:srgbClr val="000000"/>
                  </a:solidFill>
                </a:uFill>
                <a:latin typeface="Calibri"/>
                <a:ea typeface="Calibri"/>
                <a:cs typeface="Calibri"/>
                <a:sym typeface="Calibri"/>
              </a:defRPr>
            </a:pPr>
            <a:r>
              <a:t>The bloodless conquest of Czechoslovakia</a:t>
            </a:r>
          </a:p>
          <a:p>
            <a:pPr lvl="1" marL="645348" indent="-289748" defTabSz="731520">
              <a:spcBef>
                <a:spcPts val="600"/>
              </a:spcBef>
              <a:defRPr sz="1920">
                <a:uFill>
                  <a:solidFill>
                    <a:srgbClr val="000000"/>
                  </a:solidFill>
                </a:uFill>
                <a:latin typeface="Calibri"/>
                <a:ea typeface="Calibri"/>
                <a:cs typeface="Calibri"/>
                <a:sym typeface="Calibri"/>
              </a:defRPr>
            </a:pPr>
            <a:r>
              <a:t>The guarantees to Poland and Romania</a:t>
            </a:r>
          </a:p>
          <a:p>
            <a:pPr marL="289748" indent="-289748" defTabSz="731520">
              <a:spcBef>
                <a:spcPts val="600"/>
              </a:spcBef>
              <a:defRPr sz="1920">
                <a:uFill>
                  <a:solidFill>
                    <a:srgbClr val="000000"/>
                  </a:solidFill>
                </a:uFill>
                <a:latin typeface="Calibri"/>
                <a:ea typeface="Calibri"/>
                <a:cs typeface="Calibri"/>
                <a:sym typeface="Calibri"/>
              </a:defRPr>
            </a:pPr>
            <a:r>
              <a:t>Striking an alliance between Britain, France, and the Soviet Union</a:t>
            </a:r>
          </a:p>
          <a:p>
            <a:pPr lvl="1" marL="645348" indent="-289748" defTabSz="731520">
              <a:spcBef>
                <a:spcPts val="600"/>
              </a:spcBef>
              <a:defRPr sz="1920">
                <a:uFill>
                  <a:solidFill>
                    <a:srgbClr val="000000"/>
                  </a:solidFill>
                </a:uFill>
                <a:latin typeface="Calibri"/>
                <a:ea typeface="Calibri"/>
                <a:cs typeface="Calibri"/>
                <a:sym typeface="Calibri"/>
              </a:defRPr>
            </a:pPr>
            <a:r>
              <a:t>What do the fascists want, comrade? They want to exploit us, comrade?</a:t>
            </a:r>
          </a:p>
          <a:p>
            <a:pPr marL="289748" indent="-289748" defTabSz="731520">
              <a:spcBef>
                <a:spcPts val="600"/>
              </a:spcBef>
              <a:defRPr sz="1920">
                <a:uFill>
                  <a:solidFill>
                    <a:srgbClr val="000000"/>
                  </a:solidFill>
                </a:uFill>
                <a:latin typeface="Calibri"/>
                <a:ea typeface="Calibri"/>
                <a:cs typeface="Calibri"/>
                <a:sym typeface="Calibri"/>
              </a:defRPr>
            </a:pPr>
            <a:r>
              <a:t>The Hitler-Stalin pact</a:t>
            </a:r>
          </a:p>
          <a:p>
            <a:pPr marL="289748" indent="-289748" defTabSz="731520">
              <a:spcBef>
                <a:spcPts val="600"/>
              </a:spcBef>
              <a:defRPr sz="1920">
                <a:uFill>
                  <a:solidFill>
                    <a:srgbClr val="000000"/>
                  </a:solidFill>
                </a:uFill>
                <a:latin typeface="Calibri"/>
                <a:ea typeface="Calibri"/>
                <a:cs typeface="Calibri"/>
                <a:sym typeface="Calibri"/>
              </a:defRPr>
            </a:pPr>
            <a:r>
              <a:t>Britain and France rise to the challenge…</a:t>
            </a:r>
          </a:p>
        </p:txBody>
      </p:sp>
      <p:pic>
        <p:nvPicPr>
          <p:cNvPr id="173" name="Cursor_and_polish_campaign_of_1939_-_Google_Search.png" descr="Cursor_and_polish_campaign_of_1939_-_Google_Search.png"/>
          <p:cNvPicPr>
            <a:picLocks noChangeAspect="1"/>
          </p:cNvPicPr>
          <p:nvPr/>
        </p:nvPicPr>
        <p:blipFill>
          <a:blip r:embed="rId2">
            <a:extLst/>
          </a:blip>
          <a:stretch>
            <a:fillRect/>
          </a:stretch>
        </p:blipFill>
        <p:spPr>
          <a:xfrm>
            <a:off x="3926065" y="964260"/>
            <a:ext cx="4759525" cy="4089798"/>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The Greater East Asia Co-Prosperity Sphere"/>
          <p:cNvSpPr txBox="1"/>
          <p:nvPr>
            <p:ph type="title" idx="4294967295"/>
          </p:nvPr>
        </p:nvSpPr>
        <p:spPr>
          <a:xfrm>
            <a:off x="457199" y="-1"/>
            <a:ext cx="8228391" cy="964262"/>
          </a:xfrm>
          <a:prstGeom prst="rect">
            <a:avLst/>
          </a:prstGeom>
        </p:spPr>
        <p:txBody>
          <a:bodyPr lIns="50800" tIns="50800" rIns="50800" bIns="50800"/>
          <a:lstStyle>
            <a:lvl1pPr defTabSz="221813">
              <a:defRPr sz="3024">
                <a:solidFill>
                  <a:srgbClr val="000080"/>
                </a:solidFill>
              </a:defRPr>
            </a:lvl1pPr>
          </a:lstStyle>
          <a:p>
            <a:pPr/>
            <a:r>
              <a:t>The Greater East Asia Co-Prosperity Sphere</a:t>
            </a:r>
          </a:p>
        </p:txBody>
      </p:sp>
      <p:sp>
        <p:nvSpPr>
          <p:cNvPr id="176" name="Korea and Taiwan…"/>
          <p:cNvSpPr txBox="1"/>
          <p:nvPr>
            <p:ph type="body" sz="half" idx="4294967295"/>
          </p:nvPr>
        </p:nvSpPr>
        <p:spPr>
          <a:xfrm>
            <a:off x="457199" y="964260"/>
            <a:ext cx="2694767" cy="550042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Korea and Taiwan</a:t>
            </a:r>
          </a:p>
          <a:p>
            <a:pPr marL="307857" indent="-307857" defTabSz="777240">
              <a:spcBef>
                <a:spcPts val="700"/>
              </a:spcBef>
              <a:defRPr sz="2040">
                <a:uFill>
                  <a:solidFill>
                    <a:srgbClr val="000000"/>
                  </a:solidFill>
                </a:uFill>
                <a:latin typeface="Calibri"/>
                <a:ea typeface="Calibri"/>
                <a:cs typeface="Calibri"/>
                <a:sym typeface="Calibri"/>
              </a:defRPr>
            </a:pPr>
            <a:r>
              <a:t>Manchukuo</a:t>
            </a:r>
          </a:p>
          <a:p>
            <a:pPr marL="307857" indent="-307857" defTabSz="777240">
              <a:spcBef>
                <a:spcPts val="700"/>
              </a:spcBef>
              <a:defRPr sz="2040">
                <a:uFill>
                  <a:solidFill>
                    <a:srgbClr val="000000"/>
                  </a:solidFill>
                </a:uFill>
                <a:latin typeface="Calibri"/>
                <a:ea typeface="Calibri"/>
                <a:cs typeface="Calibri"/>
                <a:sym typeface="Calibri"/>
              </a:defRPr>
            </a:pPr>
            <a:r>
              <a:t>The Marco Polo Bridge</a:t>
            </a:r>
          </a:p>
          <a:p>
            <a:pPr marL="307857" indent="-307857" defTabSz="777240">
              <a:spcBef>
                <a:spcPts val="700"/>
              </a:spcBef>
              <a:defRPr sz="2040">
                <a:uFill>
                  <a:solidFill>
                    <a:srgbClr val="000000"/>
                  </a:solidFill>
                </a:uFill>
                <a:latin typeface="Calibri"/>
                <a:ea typeface="Calibri"/>
                <a:cs typeface="Calibri"/>
                <a:sym typeface="Calibri"/>
              </a:defRPr>
            </a:pPr>
            <a:r>
              <a:t>Khalkin Gol</a:t>
            </a:r>
          </a:p>
          <a:p>
            <a:pPr marL="307857" indent="-307857" defTabSz="777240">
              <a:spcBef>
                <a:spcPts val="700"/>
              </a:spcBef>
              <a:defRPr sz="2040">
                <a:uFill>
                  <a:solidFill>
                    <a:srgbClr val="000000"/>
                  </a:solidFill>
                </a:uFill>
                <a:latin typeface="Calibri"/>
                <a:ea typeface="Calibri"/>
                <a:cs typeface="Calibri"/>
                <a:sym typeface="Calibri"/>
              </a:defRPr>
            </a:pPr>
            <a:r>
              <a:t>The attack on China</a:t>
            </a:r>
          </a:p>
          <a:p>
            <a:pPr marL="307857" indent="-307857" defTabSz="777240">
              <a:spcBef>
                <a:spcPts val="700"/>
              </a:spcBef>
              <a:defRPr sz="2040">
                <a:uFill>
                  <a:solidFill>
                    <a:srgbClr val="000000"/>
                  </a:solidFill>
                </a:uFill>
                <a:latin typeface="Calibri"/>
                <a:ea typeface="Calibri"/>
                <a:cs typeface="Calibri"/>
                <a:sym typeface="Calibri"/>
              </a:defRPr>
            </a:pPr>
            <a:r>
              <a:t>The move into Indochina</a:t>
            </a:r>
          </a:p>
          <a:p>
            <a:pPr lvl="1" marL="685682" indent="-307857" defTabSz="777240">
              <a:spcBef>
                <a:spcPts val="700"/>
              </a:spcBef>
              <a:defRPr sz="2040">
                <a:uFill>
                  <a:solidFill>
                    <a:srgbClr val="000000"/>
                  </a:solidFill>
                </a:uFill>
                <a:latin typeface="Calibri"/>
                <a:ea typeface="Calibri"/>
                <a:cs typeface="Calibri"/>
                <a:sym typeface="Calibri"/>
              </a:defRPr>
            </a:pPr>
            <a:r>
              <a:t>The oil embargo</a:t>
            </a:r>
          </a:p>
          <a:p>
            <a:pPr marL="307857" indent="-307857" defTabSz="777240">
              <a:spcBef>
                <a:spcPts val="700"/>
              </a:spcBef>
              <a:defRPr sz="2040">
                <a:uFill>
                  <a:solidFill>
                    <a:srgbClr val="000000"/>
                  </a:solidFill>
                </a:uFill>
                <a:latin typeface="Calibri"/>
                <a:ea typeface="Calibri"/>
                <a:cs typeface="Calibri"/>
                <a:sym typeface="Calibri"/>
              </a:defRPr>
            </a:pPr>
            <a:r>
              <a:t>Let’s attack two superpowers!</a:t>
            </a:r>
          </a:p>
          <a:p>
            <a:pPr lvl="1" marL="685682" indent="-307857" defTabSz="777240">
              <a:spcBef>
                <a:spcPts val="700"/>
              </a:spcBef>
              <a:defRPr sz="2040">
                <a:uFill>
                  <a:solidFill>
                    <a:srgbClr val="000000"/>
                  </a:solidFill>
                </a:uFill>
                <a:latin typeface="Calibri"/>
                <a:ea typeface="Calibri"/>
                <a:cs typeface="Calibri"/>
                <a:sym typeface="Calibri"/>
              </a:defRPr>
            </a:pPr>
            <a:r>
              <a:t>Repel their counterattacks</a:t>
            </a:r>
          </a:p>
          <a:p>
            <a:pPr lvl="1" marL="685682" indent="-307857" defTabSz="777240">
              <a:spcBef>
                <a:spcPts val="700"/>
              </a:spcBef>
              <a:defRPr sz="2040">
                <a:uFill>
                  <a:solidFill>
                    <a:srgbClr val="000000"/>
                  </a:solidFill>
                </a:uFill>
                <a:latin typeface="Calibri"/>
                <a:ea typeface="Calibri"/>
                <a:cs typeface="Calibri"/>
                <a:sym typeface="Calibri"/>
              </a:defRPr>
            </a:pPr>
            <a:r>
              <a:t>And then negotiate</a:t>
            </a:r>
          </a:p>
        </p:txBody>
      </p:sp>
      <p:pic>
        <p:nvPicPr>
          <p:cNvPr id="177" name="Image" descr="Image"/>
          <p:cNvPicPr>
            <a:picLocks noChangeAspect="1"/>
          </p:cNvPicPr>
          <p:nvPr/>
        </p:nvPicPr>
        <p:blipFill>
          <a:blip r:embed="rId2">
            <a:extLst/>
          </a:blip>
          <a:stretch>
            <a:fillRect/>
          </a:stretch>
        </p:blipFill>
        <p:spPr>
          <a:xfrm>
            <a:off x="3151964" y="964260"/>
            <a:ext cx="5533626" cy="5500424"/>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Blitzkrieg!"/>
          <p:cNvSpPr txBox="1"/>
          <p:nvPr>
            <p:ph type="title" idx="4294967295"/>
          </p:nvPr>
        </p:nvSpPr>
        <p:spPr>
          <a:xfrm>
            <a:off x="457199" y="-1"/>
            <a:ext cx="8228391" cy="964262"/>
          </a:xfrm>
          <a:prstGeom prst="rect">
            <a:avLst/>
          </a:prstGeom>
        </p:spPr>
        <p:txBody>
          <a:bodyPr lIns="50800" tIns="50800" rIns="50800" bIns="50800"/>
          <a:lstStyle>
            <a:lvl1pPr defTabSz="410765">
              <a:defRPr>
                <a:solidFill>
                  <a:srgbClr val="000080"/>
                </a:solidFill>
              </a:defRPr>
            </a:lvl1pPr>
          </a:lstStyle>
          <a:p>
            <a:pPr/>
            <a:r>
              <a:t>Blitzkrieg!</a:t>
            </a:r>
          </a:p>
        </p:txBody>
      </p:sp>
      <p:sp>
        <p:nvSpPr>
          <p:cNvPr id="180" name="Nazis tactically superior: 2-1 to 5-1 tactical/operational casualty rates…"/>
          <p:cNvSpPr txBox="1"/>
          <p:nvPr>
            <p:ph type="body" sz="half" idx="4294967295"/>
          </p:nvPr>
        </p:nvSpPr>
        <p:spPr>
          <a:xfrm>
            <a:off x="457199" y="964260"/>
            <a:ext cx="3468868" cy="5500424"/>
          </a:xfrm>
          <a:prstGeom prst="rect">
            <a:avLst/>
          </a:prstGeom>
        </p:spPr>
        <p:txBody>
          <a:bodyPr lIns="50800" tIns="50800" rIns="50800" bIns="50800" anchor="t"/>
          <a:lstStyle/>
          <a:p>
            <a:pPr marL="235420" indent="-235420" defTabSz="594359">
              <a:spcBef>
                <a:spcPts val="500"/>
              </a:spcBef>
              <a:defRPr sz="1560">
                <a:uFill>
                  <a:solidFill>
                    <a:srgbClr val="000000"/>
                  </a:solidFill>
                </a:uFill>
                <a:latin typeface="Calibri"/>
                <a:ea typeface="Calibri"/>
                <a:cs typeface="Calibri"/>
                <a:sym typeface="Calibri"/>
              </a:defRPr>
            </a:pPr>
            <a:r>
              <a:t>Nazis tactically superior: 2-1 to 5-1 tactical/operational casualty rates</a:t>
            </a:r>
          </a:p>
          <a:p>
            <a:pPr marL="235420" indent="-235420" defTabSz="594359">
              <a:spcBef>
                <a:spcPts val="500"/>
              </a:spcBef>
              <a:defRPr sz="1560">
                <a:uFill>
                  <a:solidFill>
                    <a:srgbClr val="000000"/>
                  </a:solidFill>
                </a:uFill>
                <a:latin typeface="Calibri"/>
                <a:ea typeface="Calibri"/>
                <a:cs typeface="Calibri"/>
                <a:sym typeface="Calibri"/>
              </a:defRPr>
            </a:pPr>
            <a:r>
              <a:t>Nazis operationally superior: </a:t>
            </a:r>
          </a:p>
          <a:p>
            <a:pPr lvl="1" marL="524345" indent="-235420" defTabSz="594359">
              <a:spcBef>
                <a:spcPts val="500"/>
              </a:spcBef>
              <a:defRPr sz="1560">
                <a:uFill>
                  <a:solidFill>
                    <a:srgbClr val="000000"/>
                  </a:solidFill>
                </a:uFill>
                <a:latin typeface="Calibri"/>
                <a:ea typeface="Calibri"/>
                <a:cs typeface="Calibri"/>
                <a:sym typeface="Calibri"/>
              </a:defRPr>
            </a:pPr>
            <a:r>
              <a:t>French armored divisions:</a:t>
            </a:r>
          </a:p>
          <a:p>
            <a:pPr lvl="2" marL="813270" indent="-235420" defTabSz="594359">
              <a:spcBef>
                <a:spcPts val="500"/>
              </a:spcBef>
              <a:defRPr sz="1560">
                <a:uFill>
                  <a:solidFill>
                    <a:srgbClr val="000000"/>
                  </a:solidFill>
                </a:uFill>
                <a:latin typeface="Calibri"/>
                <a:ea typeface="Calibri"/>
                <a:cs typeface="Calibri"/>
                <a:sym typeface="Calibri"/>
              </a:defRPr>
            </a:pPr>
            <a:r>
              <a:t>1st out of gas</a:t>
            </a:r>
          </a:p>
          <a:p>
            <a:pPr lvl="2" marL="813270" indent="-235420" defTabSz="594359">
              <a:spcBef>
                <a:spcPts val="500"/>
              </a:spcBef>
              <a:defRPr sz="1560">
                <a:uFill>
                  <a:solidFill>
                    <a:srgbClr val="000000"/>
                  </a:solidFill>
                </a:uFill>
                <a:latin typeface="Calibri"/>
                <a:ea typeface="Calibri"/>
                <a:cs typeface="Calibri"/>
                <a:sym typeface="Calibri"/>
              </a:defRPr>
            </a:pPr>
            <a:r>
              <a:t>2nd assembly areas overrun</a:t>
            </a:r>
          </a:p>
          <a:p>
            <a:pPr lvl="2" marL="813270" indent="-235420" defTabSz="594359">
              <a:spcBef>
                <a:spcPts val="500"/>
              </a:spcBef>
              <a:defRPr sz="1560">
                <a:uFill>
                  <a:solidFill>
                    <a:srgbClr val="000000"/>
                  </a:solidFill>
                </a:uFill>
                <a:latin typeface="Calibri"/>
                <a:ea typeface="Calibri"/>
                <a:cs typeface="Calibri"/>
                <a:sym typeface="Calibri"/>
              </a:defRPr>
            </a:pPr>
            <a:r>
              <a:t>3rd and General Huntziger</a:t>
            </a:r>
          </a:p>
          <a:p>
            <a:pPr lvl="2" marL="813270" indent="-235420" defTabSz="594359">
              <a:spcBef>
                <a:spcPts val="500"/>
              </a:spcBef>
              <a:defRPr sz="1560">
                <a:uFill>
                  <a:solidFill>
                    <a:srgbClr val="000000"/>
                  </a:solidFill>
                </a:uFill>
                <a:latin typeface="Calibri"/>
                <a:ea typeface="Calibri"/>
                <a:cs typeface="Calibri"/>
                <a:sym typeface="Calibri"/>
              </a:defRPr>
            </a:pPr>
            <a:r>
              <a:t>4th and de Gaulle</a:t>
            </a:r>
          </a:p>
          <a:p>
            <a:pPr lvl="1" marL="524345" indent="-235420" defTabSz="594359">
              <a:spcBef>
                <a:spcPts val="500"/>
              </a:spcBef>
              <a:defRPr sz="1560">
                <a:uFill>
                  <a:solidFill>
                    <a:srgbClr val="000000"/>
                  </a:solidFill>
                </a:uFill>
                <a:latin typeface="Calibri"/>
                <a:ea typeface="Calibri"/>
                <a:cs typeface="Calibri"/>
                <a:sym typeface="Calibri"/>
              </a:defRPr>
            </a:pPr>
            <a:r>
              <a:t>Find large groups of your soldiers overwhelmed, surrounded, cut off, out of supply, fleeing in panic and forced to surrender</a:t>
            </a:r>
          </a:p>
          <a:p>
            <a:pPr lvl="1" marL="524345" indent="-235420" defTabSz="594359">
              <a:spcBef>
                <a:spcPts val="500"/>
              </a:spcBef>
              <a:defRPr sz="1560">
                <a:uFill>
                  <a:solidFill>
                    <a:srgbClr val="000000"/>
                  </a:solidFill>
                </a:uFill>
                <a:latin typeface="Calibri"/>
                <a:ea typeface="Calibri"/>
                <a:cs typeface="Calibri"/>
                <a:sym typeface="Calibri"/>
              </a:defRPr>
            </a:pPr>
            <a:r>
              <a:t>The last such episode took place in December 1944: the Nazi Fifth Panzer Army surrounded and forced the surrender of nearly the entire U.S. 106th Infantry Division in the Schnee Eifel of the Ardennes Forest</a:t>
            </a:r>
          </a:p>
        </p:txBody>
      </p:sp>
      <p:pic>
        <p:nvPicPr>
          <p:cNvPr id="181" name="Cursor_and_blitzkrieg_-_Google_Search.png" descr="Cursor_and_blitzkrieg_-_Google_Search.png"/>
          <p:cNvPicPr>
            <a:picLocks noChangeAspect="1"/>
          </p:cNvPicPr>
          <p:nvPr/>
        </p:nvPicPr>
        <p:blipFill>
          <a:blip r:embed="rId2">
            <a:extLst/>
          </a:blip>
          <a:stretch>
            <a:fillRect/>
          </a:stretch>
        </p:blipFill>
        <p:spPr>
          <a:xfrm>
            <a:off x="3926066" y="964260"/>
            <a:ext cx="4759524" cy="548766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trategy!"/>
          <p:cNvSpPr txBox="1"/>
          <p:nvPr>
            <p:ph type="title" idx="4294967295"/>
          </p:nvPr>
        </p:nvSpPr>
        <p:spPr>
          <a:xfrm>
            <a:off x="457199" y="-1"/>
            <a:ext cx="8228391" cy="964262"/>
          </a:xfrm>
          <a:prstGeom prst="rect">
            <a:avLst/>
          </a:prstGeom>
        </p:spPr>
        <p:txBody>
          <a:bodyPr lIns="50800" tIns="50800" rIns="50800" bIns="50800"/>
          <a:lstStyle>
            <a:lvl1pPr defTabSz="410765">
              <a:defRPr>
                <a:solidFill>
                  <a:srgbClr val="000080"/>
                </a:solidFill>
              </a:defRPr>
            </a:lvl1pPr>
          </a:lstStyle>
          <a:p>
            <a:pPr/>
            <a:r>
              <a:t>Strategy!</a:t>
            </a:r>
          </a:p>
        </p:txBody>
      </p:sp>
      <p:sp>
        <p:nvSpPr>
          <p:cNvPr id="184" name="October 1942…"/>
          <p:cNvSpPr txBox="1"/>
          <p:nvPr>
            <p:ph type="body" sz="half" idx="4294967295"/>
          </p:nvPr>
        </p:nvSpPr>
        <p:spPr>
          <a:xfrm>
            <a:off x="457199" y="964260"/>
            <a:ext cx="3390615" cy="5500424"/>
          </a:xfrm>
          <a:prstGeom prst="rect">
            <a:avLst/>
          </a:prstGeom>
        </p:spPr>
        <p:txBody>
          <a:bodyPr lIns="50800" tIns="50800" rIns="50800" bIns="50800" anchor="t"/>
          <a:lstStyle/>
          <a:p>
            <a:pPr marL="333210" indent="-333210" defTabSz="841247">
              <a:spcBef>
                <a:spcPts val="700"/>
              </a:spcBef>
              <a:defRPr sz="2208">
                <a:uFill>
                  <a:solidFill>
                    <a:srgbClr val="000000"/>
                  </a:solidFill>
                </a:uFill>
                <a:latin typeface="Calibri"/>
                <a:ea typeface="Calibri"/>
                <a:cs typeface="Calibri"/>
                <a:sym typeface="Calibri"/>
              </a:defRPr>
            </a:pPr>
            <a:r>
              <a:t>October 1942</a:t>
            </a:r>
          </a:p>
          <a:p>
            <a:pPr marL="333210" indent="-333210" defTabSz="841247">
              <a:spcBef>
                <a:spcPts val="700"/>
              </a:spcBef>
              <a:defRPr sz="2208">
                <a:uFill>
                  <a:solidFill>
                    <a:srgbClr val="000000"/>
                  </a:solidFill>
                </a:uFill>
                <a:latin typeface="Calibri"/>
                <a:ea typeface="Calibri"/>
                <a:cs typeface="Calibri"/>
                <a:sym typeface="Calibri"/>
              </a:defRPr>
            </a:pPr>
            <a:r>
              <a:t>Notice those five Nazi armies way off to the right?</a:t>
            </a:r>
          </a:p>
          <a:p>
            <a:pPr lvl="1" marL="742150" indent="-333210" defTabSz="841247">
              <a:spcBef>
                <a:spcPts val="700"/>
              </a:spcBef>
              <a:defRPr sz="2208">
                <a:uFill>
                  <a:solidFill>
                    <a:srgbClr val="000000"/>
                  </a:solidFill>
                </a:uFill>
                <a:latin typeface="Calibri"/>
                <a:ea typeface="Calibri"/>
                <a:cs typeface="Calibri"/>
                <a:sym typeface="Calibri"/>
              </a:defRPr>
            </a:pPr>
            <a:r>
              <a:t>Oil</a:t>
            </a:r>
          </a:p>
          <a:p>
            <a:pPr lvl="1" marL="742150" indent="-333210" defTabSz="841247">
              <a:spcBef>
                <a:spcPts val="700"/>
              </a:spcBef>
              <a:defRPr sz="2208">
                <a:uFill>
                  <a:solidFill>
                    <a:srgbClr val="000000"/>
                  </a:solidFill>
                </a:uFill>
                <a:latin typeface="Calibri"/>
                <a:ea typeface="Calibri"/>
                <a:cs typeface="Calibri"/>
                <a:sym typeface="Calibri"/>
              </a:defRPr>
            </a:pPr>
            <a:r>
              <a:t>Stalingrad</a:t>
            </a:r>
          </a:p>
          <a:p>
            <a:pPr marL="333210" indent="-333210" defTabSz="841247">
              <a:spcBef>
                <a:spcPts val="700"/>
              </a:spcBef>
              <a:defRPr sz="2208">
                <a:uFill>
                  <a:solidFill>
                    <a:srgbClr val="000000"/>
                  </a:solidFill>
                </a:uFill>
                <a:latin typeface="Calibri"/>
                <a:ea typeface="Calibri"/>
                <a:cs typeface="Calibri"/>
                <a:sym typeface="Calibri"/>
              </a:defRPr>
            </a:pPr>
            <a:r>
              <a:t>Operations Mars and Uranus</a:t>
            </a:r>
          </a:p>
          <a:p>
            <a:pPr lvl="1" marL="742150" indent="-333210" defTabSz="841247">
              <a:spcBef>
                <a:spcPts val="700"/>
              </a:spcBef>
              <a:defRPr sz="2208">
                <a:uFill>
                  <a:solidFill>
                    <a:srgbClr val="000000"/>
                  </a:solidFill>
                </a:uFill>
                <a:latin typeface="Calibri"/>
                <a:ea typeface="Calibri"/>
                <a:cs typeface="Calibri"/>
                <a:sym typeface="Calibri"/>
              </a:defRPr>
            </a:pPr>
            <a:r>
              <a:t>Mars a total and expensive failure</a:t>
            </a:r>
          </a:p>
          <a:p>
            <a:pPr lvl="1" marL="742150" indent="-333210" defTabSz="841247">
              <a:spcBef>
                <a:spcPts val="700"/>
              </a:spcBef>
              <a:defRPr sz="2208">
                <a:uFill>
                  <a:solidFill>
                    <a:srgbClr val="000000"/>
                  </a:solidFill>
                </a:uFill>
                <a:latin typeface="Calibri"/>
                <a:ea typeface="Calibri"/>
                <a:cs typeface="Calibri"/>
                <a:sym typeface="Calibri"/>
              </a:defRPr>
            </a:pPr>
            <a:r>
              <a:t>Uranus a success</a:t>
            </a:r>
          </a:p>
          <a:p>
            <a:pPr marL="333210" indent="-333210" defTabSz="841247">
              <a:spcBef>
                <a:spcPts val="700"/>
              </a:spcBef>
              <a:defRPr sz="2208">
                <a:uFill>
                  <a:solidFill>
                    <a:srgbClr val="000000"/>
                  </a:solidFill>
                </a:uFill>
                <a:latin typeface="Calibri"/>
                <a:ea typeface="Calibri"/>
                <a:cs typeface="Calibri"/>
                <a:sym typeface="Calibri"/>
              </a:defRPr>
            </a:pPr>
            <a:r>
              <a:t>The Nazis could not afford any strategic lapses</a:t>
            </a:r>
          </a:p>
        </p:txBody>
      </p:sp>
      <p:pic>
        <p:nvPicPr>
          <p:cNvPr id="185" name="Image" descr="Image"/>
          <p:cNvPicPr>
            <a:picLocks noChangeAspect="0"/>
          </p:cNvPicPr>
          <p:nvPr/>
        </p:nvPicPr>
        <p:blipFill>
          <a:blip r:embed="rId2">
            <a:extLst/>
          </a:blip>
          <a:srcRect l="15157" t="5235" r="0" b="330"/>
          <a:stretch>
            <a:fillRect/>
          </a:stretch>
        </p:blipFill>
        <p:spPr>
          <a:xfrm>
            <a:off x="3847813" y="964260"/>
            <a:ext cx="4913977" cy="5228834"/>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Logistics!"/>
          <p:cNvSpPr txBox="1"/>
          <p:nvPr>
            <p:ph type="title" idx="4294967295"/>
          </p:nvPr>
        </p:nvSpPr>
        <p:spPr>
          <a:xfrm>
            <a:off x="457199" y="-1"/>
            <a:ext cx="8228391" cy="964262"/>
          </a:xfrm>
          <a:prstGeom prst="rect">
            <a:avLst/>
          </a:prstGeom>
        </p:spPr>
        <p:txBody>
          <a:bodyPr lIns="50800" tIns="50800" rIns="50800" bIns="50800"/>
          <a:lstStyle>
            <a:lvl1pPr defTabSz="410765">
              <a:defRPr>
                <a:solidFill>
                  <a:srgbClr val="000080"/>
                </a:solidFill>
              </a:defRPr>
            </a:lvl1pPr>
          </a:lstStyle>
          <a:p>
            <a:pPr/>
            <a:r>
              <a:t>Logistics!</a:t>
            </a:r>
          </a:p>
        </p:txBody>
      </p:sp>
      <p:sp>
        <p:nvSpPr>
          <p:cNvPr id="188" name="The Nazis could not afford any strategic lapses…"/>
          <p:cNvSpPr txBox="1"/>
          <p:nvPr>
            <p:ph type="body" sz="half" idx="4294967295"/>
          </p:nvPr>
        </p:nvSpPr>
        <p:spPr>
          <a:xfrm>
            <a:off x="457199" y="964260"/>
            <a:ext cx="3390615" cy="5500424"/>
          </a:xfrm>
          <a:prstGeom prst="rect">
            <a:avLst/>
          </a:prstGeom>
        </p:spPr>
        <p:txBody>
          <a:bodyPr lIns="50800" tIns="50800" rIns="50800" bIns="50800" anchor="t"/>
          <a:lstStyle/>
          <a:p>
            <a:pPr marL="318723" indent="-318723" defTabSz="804672">
              <a:spcBef>
                <a:spcPts val="700"/>
              </a:spcBef>
              <a:defRPr sz="2112">
                <a:uFill>
                  <a:solidFill>
                    <a:srgbClr val="000000"/>
                  </a:solidFill>
                </a:uFill>
                <a:latin typeface="Calibri"/>
                <a:ea typeface="Calibri"/>
                <a:cs typeface="Calibri"/>
                <a:sym typeface="Calibri"/>
              </a:defRPr>
            </a:pPr>
            <a:r>
              <a:t>The Nazis could not afford any strategic lapses</a:t>
            </a:r>
          </a:p>
          <a:p>
            <a:pPr marL="318723" indent="-318723" defTabSz="804672">
              <a:spcBef>
                <a:spcPts val="700"/>
              </a:spcBef>
              <a:defRPr sz="2112">
                <a:uFill>
                  <a:solidFill>
                    <a:srgbClr val="000000"/>
                  </a:solidFill>
                </a:uFill>
                <a:latin typeface="Calibri"/>
                <a:ea typeface="Calibri"/>
                <a:cs typeface="Calibri"/>
                <a:sym typeface="Calibri"/>
              </a:defRPr>
            </a:pPr>
            <a:r>
              <a:t>Outproduced 7 to 1</a:t>
            </a:r>
          </a:p>
          <a:p>
            <a:pPr marL="318723" indent="-318723" defTabSz="804672">
              <a:spcBef>
                <a:spcPts val="700"/>
              </a:spcBef>
              <a:defRPr sz="2112">
                <a:uFill>
                  <a:solidFill>
                    <a:srgbClr val="000000"/>
                  </a:solidFill>
                </a:uFill>
                <a:latin typeface="Calibri"/>
                <a:ea typeface="Calibri"/>
                <a:cs typeface="Calibri"/>
                <a:sym typeface="Calibri"/>
              </a:defRPr>
            </a:pPr>
            <a:r>
              <a:t>Lose the Battle of the Atlantic</a:t>
            </a:r>
          </a:p>
          <a:p>
            <a:pPr marL="318723" indent="-318723" defTabSz="804672">
              <a:spcBef>
                <a:spcPts val="700"/>
              </a:spcBef>
              <a:defRPr sz="2112">
                <a:uFill>
                  <a:solidFill>
                    <a:srgbClr val="000000"/>
                  </a:solidFill>
                </a:uFill>
                <a:latin typeface="Calibri"/>
                <a:ea typeface="Calibri"/>
                <a:cs typeface="Calibri"/>
                <a:sym typeface="Calibri"/>
              </a:defRPr>
            </a:pPr>
            <a:r>
              <a:t>Nevertheless, what if the Soviet Union had not held?</a:t>
            </a:r>
          </a:p>
          <a:p>
            <a:pPr marL="318723" indent="-318723" defTabSz="804672">
              <a:spcBef>
                <a:spcPts val="700"/>
              </a:spcBef>
              <a:defRPr sz="2112">
                <a:uFill>
                  <a:solidFill>
                    <a:srgbClr val="000000"/>
                  </a:solidFill>
                </a:uFill>
                <a:latin typeface="Calibri"/>
                <a:ea typeface="Calibri"/>
                <a:cs typeface="Calibri"/>
                <a:sym typeface="Calibri"/>
              </a:defRPr>
            </a:pPr>
            <a:r>
              <a:t>What we owe to:</a:t>
            </a:r>
          </a:p>
          <a:p>
            <a:pPr lvl="1" marL="709883" indent="-318723" defTabSz="804672">
              <a:spcBef>
                <a:spcPts val="700"/>
              </a:spcBef>
              <a:defRPr sz="2112">
                <a:uFill>
                  <a:solidFill>
                    <a:srgbClr val="000000"/>
                  </a:solidFill>
                </a:uFill>
                <a:latin typeface="Calibri"/>
                <a:ea typeface="Calibri"/>
                <a:cs typeface="Calibri"/>
                <a:sym typeface="Calibri"/>
              </a:defRPr>
            </a:pPr>
            <a:r>
              <a:t>The soldiers of the Red Army</a:t>
            </a:r>
          </a:p>
          <a:p>
            <a:pPr lvl="1" marL="709883" indent="-318723" defTabSz="804672">
              <a:spcBef>
                <a:spcPts val="700"/>
              </a:spcBef>
              <a:defRPr sz="2112">
                <a:uFill>
                  <a:solidFill>
                    <a:srgbClr val="000000"/>
                  </a:solidFill>
                </a:uFill>
                <a:latin typeface="Calibri"/>
                <a:ea typeface="Calibri"/>
                <a:cs typeface="Calibri"/>
                <a:sym typeface="Calibri"/>
              </a:defRPr>
            </a:pPr>
            <a:r>
              <a:t>The workers of Magnitogorsk</a:t>
            </a:r>
          </a:p>
          <a:p>
            <a:pPr lvl="1" marL="709883" indent="-318723" defTabSz="804672">
              <a:spcBef>
                <a:spcPts val="700"/>
              </a:spcBef>
              <a:defRPr sz="2112">
                <a:uFill>
                  <a:solidFill>
                    <a:srgbClr val="000000"/>
                  </a:solidFill>
                </a:uFill>
                <a:latin typeface="Calibri"/>
                <a:ea typeface="Calibri"/>
                <a:cs typeface="Calibri"/>
                <a:sym typeface="Calibri"/>
              </a:defRPr>
            </a:pPr>
            <a:r>
              <a:t>The peasants of the Volga River valley</a:t>
            </a:r>
          </a:p>
        </p:txBody>
      </p:sp>
      <p:pic>
        <p:nvPicPr>
          <p:cNvPr id="189" name="Image" descr="Image"/>
          <p:cNvPicPr>
            <a:picLocks noChangeAspect="1"/>
          </p:cNvPicPr>
          <p:nvPr/>
        </p:nvPicPr>
        <p:blipFill>
          <a:blip r:embed="rId2">
            <a:extLst/>
          </a:blip>
          <a:stretch>
            <a:fillRect/>
          </a:stretch>
        </p:blipFill>
        <p:spPr>
          <a:xfrm>
            <a:off x="3847813" y="964260"/>
            <a:ext cx="4837777" cy="1722249"/>
          </a:xfrm>
          <a:prstGeom prst="rect">
            <a:avLst/>
          </a:prstGeom>
          <a:ln w="12700">
            <a:miter lim="400000"/>
          </a:ln>
        </p:spPr>
      </p:pic>
      <p:pic>
        <p:nvPicPr>
          <p:cNvPr id="190" name="Image" descr="Image"/>
          <p:cNvPicPr>
            <a:picLocks noChangeAspect="1"/>
          </p:cNvPicPr>
          <p:nvPr/>
        </p:nvPicPr>
        <p:blipFill>
          <a:blip r:embed="rId3">
            <a:extLst/>
          </a:blip>
          <a:stretch>
            <a:fillRect/>
          </a:stretch>
        </p:blipFill>
        <p:spPr>
          <a:xfrm>
            <a:off x="3847813" y="2686509"/>
            <a:ext cx="4837777" cy="3028448"/>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38326">
              <a:defRPr sz="2900">
                <a:uFill>
                  <a:solidFill>
                    <a:srgbClr val="000000"/>
                  </a:solidFill>
                </a:uFill>
              </a:defRPr>
            </a:pPr>
            <a:r>
              <a:t>U.C. Berkeley: Economics 115: Spring 2020</a:t>
            </a:r>
            <a:r>
              <a:rPr sz="5100">
                <a:latin typeface="Calibri"/>
                <a:ea typeface="Calibri"/>
                <a:cs typeface="Calibri"/>
                <a:sym typeface="Calibri"/>
              </a:rPr>
              <a:t> </a:t>
            </a:r>
            <a:endParaRPr sz="5100"/>
          </a:p>
          <a:p>
            <a:pPr defTabSz="338326">
              <a:defRPr sz="4400">
                <a:uFill>
                  <a:solidFill>
                    <a:srgbClr val="000000"/>
                  </a:solidFill>
                </a:uFill>
                <a:latin typeface="Calibri"/>
                <a:ea typeface="Calibri"/>
                <a:cs typeface="Calibri"/>
                <a:sym typeface="Calibri"/>
              </a:defRPr>
            </a:pPr>
            <a:r>
              <a:t>20th Century Economic History: Lecture 9: Fascism &amp; WWII</a:t>
            </a:r>
          </a:p>
        </p:txBody>
      </p:sp>
      <p:sp>
        <p:nvSpPr>
          <p:cNvPr id="88"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4289">
              <a:spcBef>
                <a:spcPts val="900"/>
              </a:spcBef>
              <a:buSzTx/>
              <a:buFont typeface="Arial"/>
              <a:buNone/>
              <a:defRPr b="1" sz="3038">
                <a:uFill>
                  <a:solidFill>
                    <a:srgbClr val="000000"/>
                  </a:solidFill>
                </a:uFill>
                <a:latin typeface="+mn-lt"/>
                <a:ea typeface="+mn-ea"/>
                <a:cs typeface="+mn-cs"/>
                <a:sym typeface="Helvetica"/>
              </a:defRPr>
            </a:pPr>
          </a:p>
          <a:p>
            <a:pPr marL="0" indent="0" algn="ctr" defTabSz="394289">
              <a:spcBef>
                <a:spcPts val="900"/>
              </a:spcBef>
              <a:buSzTx/>
              <a:buFont typeface="Arial"/>
              <a:buNone/>
              <a:defRPr b="1" sz="3038">
                <a:uFill>
                  <a:solidFill>
                    <a:srgbClr val="000000"/>
                  </a:solidFill>
                </a:uFill>
                <a:latin typeface="+mn-lt"/>
                <a:ea typeface="+mn-ea"/>
                <a:cs typeface="+mn-cs"/>
                <a:sym typeface="Helvetica"/>
              </a:defRPr>
            </a:pPr>
            <a:r>
              <a:t>Brad DeLong</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Department of Economics and Blum Center, U.C. Berkeley; and WCEG</a:t>
            </a:r>
          </a:p>
          <a:p>
            <a:pPr marL="0" indent="0" algn="ctr" defTabSz="394289">
              <a:spcBef>
                <a:spcPts val="900"/>
              </a:spcBef>
              <a:buSzTx/>
              <a:buFont typeface="Arial"/>
              <a:buNone/>
              <a:defRPr sz="2058"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delong@econ.berkeley.edu</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last revised: 2020-03-02</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for delivery: M 2020-03-04 17:00 HMMB390</a:t>
            </a:r>
          </a:p>
          <a:p>
            <a:pPr marL="0" indent="0" algn="ctr" defTabSz="394289">
              <a:spcBef>
                <a:spcPts val="900"/>
              </a:spcBef>
              <a:buSzTx/>
              <a:buFont typeface="Arial"/>
              <a:buNone/>
              <a:defRPr sz="1372">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394289">
              <a:spcBef>
                <a:spcPts val="0"/>
              </a:spcBef>
              <a:buSzTx/>
              <a:buFont typeface="Arial"/>
              <a:buNone/>
              <a:defRPr sz="1176">
                <a:uFill>
                  <a:solidFill>
                    <a:srgbClr val="000000"/>
                  </a:solidFill>
                </a:uFill>
                <a:latin typeface="+mn-lt"/>
                <a:ea typeface="+mn-ea"/>
                <a:cs typeface="+mn-cs"/>
                <a:sym typeface="Helvetica"/>
              </a:defRPr>
            </a:pPr>
            <a:r>
              <a:rPr sz="1372"/>
              <a:t>&lt;</a:t>
            </a:r>
            <a:r>
              <a:rPr u="sng">
                <a:solidFill>
                  <a:srgbClr val="0000FF"/>
                </a:solidFill>
                <a:uFill>
                  <a:solidFill>
                    <a:srgbClr val="0000FF"/>
                  </a:solidFill>
                </a:uFill>
                <a:hlinkClick r:id="rId4" invalidUrl="" action="" tgtFrame="" tooltip="" history="1" highlightClick="0" endSnd="0"/>
              </a:rPr>
              <a:t>https://github.com/braddelong/public-files/blob/master/econ-115-lecture-9.pptx</a:t>
            </a:r>
            <a:r>
              <a:rPr sz="1372"/>
              <a:t>&gt;</a:t>
            </a:r>
            <a:endParaRPr sz="1372"/>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The Cost of WWII"/>
          <p:cNvSpPr txBox="1"/>
          <p:nvPr>
            <p:ph type="title" idx="4294967295"/>
          </p:nvPr>
        </p:nvSpPr>
        <p:spPr>
          <a:xfrm>
            <a:off x="457199" y="-1"/>
            <a:ext cx="8228391" cy="964262"/>
          </a:xfrm>
          <a:prstGeom prst="rect">
            <a:avLst/>
          </a:prstGeom>
        </p:spPr>
        <p:txBody>
          <a:bodyPr lIns="50800" tIns="50800" rIns="50800" bIns="50800"/>
          <a:lstStyle>
            <a:lvl1pPr defTabSz="410765">
              <a:defRPr>
                <a:solidFill>
                  <a:srgbClr val="000080"/>
                </a:solidFill>
              </a:defRPr>
            </a:lvl1pPr>
          </a:lstStyle>
          <a:p>
            <a:pPr/>
            <a:r>
              <a:t>The Cost of WWII</a:t>
            </a:r>
          </a:p>
        </p:txBody>
      </p:sp>
      <p:sp>
        <p:nvSpPr>
          <p:cNvPr id="193" name="People…"/>
          <p:cNvSpPr txBox="1"/>
          <p:nvPr>
            <p:ph type="body" sz="half" idx="4294967295"/>
          </p:nvPr>
        </p:nvSpPr>
        <p:spPr>
          <a:xfrm>
            <a:off x="392137" y="964260"/>
            <a:ext cx="3718631" cy="5500424"/>
          </a:xfrm>
          <a:prstGeom prst="rect">
            <a:avLst/>
          </a:prstGeom>
        </p:spPr>
        <p:txBody>
          <a:bodyPr lIns="50800" tIns="50800" rIns="50800" bIns="50800" anchor="t"/>
          <a:lstStyle/>
          <a:p>
            <a:pPr marL="257151" indent="-257151" defTabSz="649223">
              <a:spcBef>
                <a:spcPts val="500"/>
              </a:spcBef>
              <a:defRPr sz="1703">
                <a:uFill>
                  <a:solidFill>
                    <a:srgbClr val="000000"/>
                  </a:solidFill>
                </a:uFill>
                <a:latin typeface="Calibri"/>
                <a:ea typeface="Calibri"/>
                <a:cs typeface="Calibri"/>
                <a:sym typeface="Calibri"/>
              </a:defRPr>
            </a:pPr>
            <a:r>
              <a:t>People</a:t>
            </a:r>
          </a:p>
          <a:p>
            <a:pPr lvl="1" marL="572746" indent="-257151" defTabSz="649223">
              <a:spcBef>
                <a:spcPts val="500"/>
              </a:spcBef>
              <a:defRPr sz="1703">
                <a:uFill>
                  <a:solidFill>
                    <a:srgbClr val="000000"/>
                  </a:solidFill>
                </a:uFill>
                <a:latin typeface="Calibri"/>
                <a:ea typeface="Calibri"/>
                <a:cs typeface="Calibri"/>
                <a:sym typeface="Calibri"/>
              </a:defRPr>
            </a:pPr>
            <a:r>
              <a:t>European Jews: 6M (70%) (1/3 of them Poles, 1/3 Soviet citizens) </a:t>
            </a:r>
          </a:p>
          <a:p>
            <a:pPr lvl="1" marL="572746" indent="-257151" defTabSz="649223">
              <a:spcBef>
                <a:spcPts val="500"/>
              </a:spcBef>
              <a:defRPr sz="1703">
                <a:uFill>
                  <a:solidFill>
                    <a:srgbClr val="000000"/>
                  </a:solidFill>
                </a:uFill>
                <a:latin typeface="Calibri"/>
                <a:ea typeface="Calibri"/>
                <a:cs typeface="Calibri"/>
                <a:sym typeface="Calibri"/>
              </a:defRPr>
            </a:pPr>
            <a:r>
              <a:t>Poland: 6M (16%) (1/3 of them Jews)</a:t>
            </a:r>
          </a:p>
          <a:p>
            <a:pPr lvl="1" marL="572746" indent="-257151" defTabSz="649223">
              <a:spcBef>
                <a:spcPts val="500"/>
              </a:spcBef>
              <a:defRPr sz="1703">
                <a:uFill>
                  <a:solidFill>
                    <a:srgbClr val="000000"/>
                  </a:solidFill>
                </a:uFill>
                <a:latin typeface="Calibri"/>
                <a:ea typeface="Calibri"/>
                <a:cs typeface="Calibri"/>
                <a:sym typeface="Calibri"/>
              </a:defRPr>
            </a:pPr>
            <a:r>
              <a:t>Soviet Union: 26M (13%) </a:t>
            </a:r>
          </a:p>
          <a:p>
            <a:pPr lvl="1" marL="572746" indent="-257151" defTabSz="649223">
              <a:spcBef>
                <a:spcPts val="500"/>
              </a:spcBef>
              <a:defRPr sz="1703">
                <a:uFill>
                  <a:solidFill>
                    <a:srgbClr val="000000"/>
                  </a:solidFill>
                </a:uFill>
                <a:latin typeface="Calibri"/>
                <a:ea typeface="Calibri"/>
                <a:cs typeface="Calibri"/>
                <a:sym typeface="Calibri"/>
              </a:defRPr>
            </a:pPr>
            <a:r>
              <a:t>Germany: 8M (10%) </a:t>
            </a:r>
          </a:p>
          <a:p>
            <a:pPr lvl="1" marL="572746" indent="-257151" defTabSz="649223">
              <a:spcBef>
                <a:spcPts val="500"/>
              </a:spcBef>
              <a:defRPr sz="1703">
                <a:uFill>
                  <a:solidFill>
                    <a:srgbClr val="000000"/>
                  </a:solidFill>
                </a:uFill>
                <a:latin typeface="Calibri"/>
                <a:ea typeface="Calibri"/>
                <a:cs typeface="Calibri"/>
                <a:sym typeface="Calibri"/>
              </a:defRPr>
            </a:pPr>
            <a:r>
              <a:t>Japan: 2.7M (4%) </a:t>
            </a:r>
          </a:p>
          <a:p>
            <a:pPr lvl="1" marL="572746" indent="-257151" defTabSz="649223">
              <a:spcBef>
                <a:spcPts val="500"/>
              </a:spcBef>
              <a:defRPr sz="1703">
                <a:uFill>
                  <a:solidFill>
                    <a:srgbClr val="000000"/>
                  </a:solidFill>
                </a:uFill>
                <a:latin typeface="Calibri"/>
                <a:ea typeface="Calibri"/>
                <a:cs typeface="Calibri"/>
                <a:sym typeface="Calibri"/>
              </a:defRPr>
            </a:pPr>
            <a:r>
              <a:t>China: 10M (2%) </a:t>
            </a:r>
          </a:p>
          <a:p>
            <a:pPr lvl="1" marL="572746" indent="-257151" defTabSz="649223">
              <a:spcBef>
                <a:spcPts val="500"/>
              </a:spcBef>
              <a:defRPr sz="1703">
                <a:uFill>
                  <a:solidFill>
                    <a:srgbClr val="000000"/>
                  </a:solidFill>
                </a:uFill>
                <a:latin typeface="Calibri"/>
                <a:ea typeface="Calibri"/>
                <a:cs typeface="Calibri"/>
                <a:sym typeface="Calibri"/>
              </a:defRPr>
            </a:pPr>
            <a:r>
              <a:t>France: 600K (1%) </a:t>
            </a:r>
          </a:p>
          <a:p>
            <a:pPr lvl="1" marL="572746" indent="-257151" defTabSz="649223">
              <a:spcBef>
                <a:spcPts val="500"/>
              </a:spcBef>
              <a:defRPr sz="1703">
                <a:uFill>
                  <a:solidFill>
                    <a:srgbClr val="000000"/>
                  </a:solidFill>
                </a:uFill>
                <a:latin typeface="Calibri"/>
                <a:ea typeface="Calibri"/>
                <a:cs typeface="Calibri"/>
                <a:sym typeface="Calibri"/>
              </a:defRPr>
            </a:pPr>
            <a:r>
              <a:t>Italy: 500K (1%) </a:t>
            </a:r>
          </a:p>
          <a:p>
            <a:pPr lvl="1" marL="572746" indent="-257151" defTabSz="649223">
              <a:spcBef>
                <a:spcPts val="500"/>
              </a:spcBef>
              <a:defRPr sz="1703">
                <a:uFill>
                  <a:solidFill>
                    <a:srgbClr val="000000"/>
                  </a:solidFill>
                </a:uFill>
                <a:latin typeface="Calibri"/>
                <a:ea typeface="Calibri"/>
                <a:cs typeface="Calibri"/>
                <a:sym typeface="Calibri"/>
              </a:defRPr>
            </a:pPr>
            <a:r>
              <a:t>Britain: 400K (1%) </a:t>
            </a:r>
          </a:p>
          <a:p>
            <a:pPr lvl="1" marL="572746" indent="-257151" defTabSz="649223">
              <a:spcBef>
                <a:spcPts val="500"/>
              </a:spcBef>
              <a:defRPr sz="1703">
                <a:uFill>
                  <a:solidFill>
                    <a:srgbClr val="000000"/>
                  </a:solidFill>
                </a:uFill>
                <a:latin typeface="Calibri"/>
                <a:ea typeface="Calibri"/>
                <a:cs typeface="Calibri"/>
                <a:sym typeface="Calibri"/>
              </a:defRPr>
            </a:pPr>
            <a:r>
              <a:t>United States: 400K (0.3%)</a:t>
            </a:r>
          </a:p>
          <a:p>
            <a:pPr marL="257151" indent="-257151" defTabSz="649223">
              <a:spcBef>
                <a:spcPts val="500"/>
              </a:spcBef>
              <a:defRPr sz="1703">
                <a:uFill>
                  <a:solidFill>
                    <a:srgbClr val="000000"/>
                  </a:solidFill>
                </a:uFill>
                <a:latin typeface="Calibri"/>
                <a:ea typeface="Calibri"/>
                <a:cs typeface="Calibri"/>
                <a:sym typeface="Calibri"/>
              </a:defRPr>
            </a:pPr>
            <a:r>
              <a:t>Material damage extensive: WWI 2 years’ production of European combatants. WWII more like 4 years’ ex-US…</a:t>
            </a:r>
          </a:p>
        </p:txBody>
      </p:sp>
      <p:pic>
        <p:nvPicPr>
          <p:cNvPr id="194" name="Image" descr="Image"/>
          <p:cNvPicPr>
            <a:picLocks noChangeAspect="1"/>
          </p:cNvPicPr>
          <p:nvPr/>
        </p:nvPicPr>
        <p:blipFill>
          <a:blip r:embed="rId2">
            <a:extLst/>
          </a:blip>
          <a:stretch>
            <a:fillRect/>
          </a:stretch>
        </p:blipFill>
        <p:spPr>
          <a:xfrm>
            <a:off x="4110767" y="964260"/>
            <a:ext cx="4574823" cy="3540913"/>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What-Ifs?"/>
          <p:cNvSpPr txBox="1"/>
          <p:nvPr>
            <p:ph type="title" idx="4294967295"/>
          </p:nvPr>
        </p:nvSpPr>
        <p:spPr>
          <a:xfrm>
            <a:off x="457199" y="-1"/>
            <a:ext cx="8228391" cy="964262"/>
          </a:xfrm>
          <a:prstGeom prst="rect">
            <a:avLst/>
          </a:prstGeom>
        </p:spPr>
        <p:txBody>
          <a:bodyPr lIns="50800" tIns="50800" rIns="50800" bIns="50800"/>
          <a:lstStyle>
            <a:lvl1pPr defTabSz="410765">
              <a:defRPr>
                <a:solidFill>
                  <a:srgbClr val="000080"/>
                </a:solidFill>
              </a:defRPr>
            </a:lvl1pPr>
          </a:lstStyle>
          <a:p>
            <a:pPr/>
            <a:r>
              <a:t>What-Ifs?</a:t>
            </a:r>
          </a:p>
        </p:txBody>
      </p:sp>
      <p:sp>
        <p:nvSpPr>
          <p:cNvPr id="197" name="What if Franklin D. Roosevelt had decided in the spring of 1941 that with Europe ablaze it was unwise for the U.S. to try to use an economic embargo of militarily-necessary oil to pressure Japan to withdraw from Indochina and reach a peace agreement with China?…"/>
          <p:cNvSpPr txBox="1"/>
          <p:nvPr>
            <p:ph type="body" sz="half" idx="4294967295"/>
          </p:nvPr>
        </p:nvSpPr>
        <p:spPr>
          <a:xfrm>
            <a:off x="392137" y="964260"/>
            <a:ext cx="3718631" cy="5500424"/>
          </a:xfrm>
          <a:prstGeom prst="rect">
            <a:avLst/>
          </a:prstGeom>
        </p:spPr>
        <p:txBody>
          <a:bodyPr lIns="50800" tIns="50800" rIns="50800" bIns="50800" anchor="t"/>
          <a:lstStyle/>
          <a:p>
            <a:pPr marL="249907" indent="-249907" defTabSz="630936">
              <a:spcBef>
                <a:spcPts val="500"/>
              </a:spcBef>
              <a:defRPr sz="1656">
                <a:uFill>
                  <a:solidFill>
                    <a:srgbClr val="000000"/>
                  </a:solidFill>
                </a:uFill>
                <a:latin typeface="Calibri"/>
                <a:ea typeface="Calibri"/>
                <a:cs typeface="Calibri"/>
                <a:sym typeface="Calibri"/>
              </a:defRPr>
            </a:pPr>
            <a:r>
              <a:t>What if Franklin D. Roosevelt had decided in the spring of 1941 that with Europe ablaze it was unwise for the U.S. to try to use an economic embargo of militarily-necessary oil to pressure Japan to withdraw from Indochina and reach a peace agreement with China?</a:t>
            </a:r>
          </a:p>
          <a:p>
            <a:pPr marL="249907" indent="-249907" defTabSz="630936">
              <a:spcBef>
                <a:spcPts val="500"/>
              </a:spcBef>
              <a:defRPr sz="1656">
                <a:uFill>
                  <a:solidFill>
                    <a:srgbClr val="000000"/>
                  </a:solidFill>
                </a:uFill>
                <a:latin typeface="Calibri"/>
                <a:ea typeface="Calibri"/>
                <a:cs typeface="Calibri"/>
                <a:sym typeface="Calibri"/>
              </a:defRPr>
            </a:pPr>
            <a:r>
              <a:t>What if the British and French governments been willing to use force to remove Hitler when he occupied the Rhineland in 1936, or threatened Czechoslovakia in 1938?</a:t>
            </a:r>
          </a:p>
          <a:p>
            <a:pPr marL="249907" indent="-249907" defTabSz="630936">
              <a:spcBef>
                <a:spcPts val="500"/>
              </a:spcBef>
              <a:defRPr sz="1656">
                <a:uFill>
                  <a:solidFill>
                    <a:srgbClr val="000000"/>
                  </a:solidFill>
                </a:uFill>
                <a:latin typeface="Calibri"/>
                <a:ea typeface="Calibri"/>
                <a:cs typeface="Calibri"/>
                <a:sym typeface="Calibri"/>
              </a:defRPr>
            </a:pPr>
            <a:r>
              <a:t>What if Stalin had allied with Britain and France in 1939?</a:t>
            </a:r>
          </a:p>
          <a:p>
            <a:pPr marL="249907" indent="-249907" defTabSz="630936">
              <a:spcBef>
                <a:spcPts val="500"/>
              </a:spcBef>
              <a:defRPr sz="1656">
                <a:uFill>
                  <a:solidFill>
                    <a:srgbClr val="000000"/>
                  </a:solidFill>
                </a:uFill>
                <a:latin typeface="Calibri"/>
                <a:ea typeface="Calibri"/>
                <a:cs typeface="Calibri"/>
                <a:sym typeface="Calibri"/>
              </a:defRPr>
            </a:pPr>
            <a:r>
              <a:t>What if anyone other than Winston Churchill had become British Prime Minister in 1940?</a:t>
            </a:r>
          </a:p>
          <a:p>
            <a:pPr marL="249907" indent="-249907" defTabSz="630936">
              <a:spcBef>
                <a:spcPts val="500"/>
              </a:spcBef>
              <a:defRPr sz="1656">
                <a:uFill>
                  <a:solidFill>
                    <a:srgbClr val="000000"/>
                  </a:solidFill>
                </a:uFill>
                <a:latin typeface="Calibri"/>
                <a:ea typeface="Calibri"/>
                <a:cs typeface="Calibri"/>
                <a:sym typeface="Calibri"/>
              </a:defRPr>
            </a:pPr>
            <a:r>
              <a:t>What if Hitler had not declared war on the United States in 1941?</a:t>
            </a:r>
          </a:p>
        </p:txBody>
      </p:sp>
      <p:pic>
        <p:nvPicPr>
          <p:cNvPr id="198" name="Image" descr="Image"/>
          <p:cNvPicPr>
            <a:picLocks noChangeAspect="1"/>
          </p:cNvPicPr>
          <p:nvPr/>
        </p:nvPicPr>
        <p:blipFill>
          <a:blip r:embed="rId2">
            <a:extLst/>
          </a:blip>
          <a:stretch>
            <a:fillRect/>
          </a:stretch>
        </p:blipFill>
        <p:spPr>
          <a:xfrm>
            <a:off x="4110767" y="964260"/>
            <a:ext cx="4574823" cy="3540913"/>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Constraints"/>
          <p:cNvSpPr txBox="1"/>
          <p:nvPr>
            <p:ph type="title" idx="4294967295"/>
          </p:nvPr>
        </p:nvSpPr>
        <p:spPr>
          <a:xfrm>
            <a:off x="457199" y="-1"/>
            <a:ext cx="8228391" cy="964262"/>
          </a:xfrm>
          <a:prstGeom prst="rect">
            <a:avLst/>
          </a:prstGeom>
        </p:spPr>
        <p:txBody>
          <a:bodyPr lIns="50800" tIns="50800" rIns="50800" bIns="50800"/>
          <a:lstStyle>
            <a:lvl1pPr defTabSz="410765">
              <a:defRPr>
                <a:solidFill>
                  <a:srgbClr val="000080"/>
                </a:solidFill>
              </a:defRPr>
            </a:lvl1pPr>
          </a:lstStyle>
          <a:p>
            <a:pPr/>
            <a:r>
              <a:t>Constraints</a:t>
            </a:r>
          </a:p>
        </p:txBody>
      </p:sp>
      <p:sp>
        <p:nvSpPr>
          <p:cNvPr id="201" name="It is not likely that Hitler would have refrained from attacking Russia in any possible universe.…"/>
          <p:cNvSpPr txBox="1"/>
          <p:nvPr>
            <p:ph type="body" sz="half" idx="4294967295"/>
          </p:nvPr>
        </p:nvSpPr>
        <p:spPr>
          <a:xfrm>
            <a:off x="392137" y="964260"/>
            <a:ext cx="3718631" cy="5500424"/>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It is not likely that Hitler would have refrained from attacking Russia in any possible universe. </a:t>
            </a:r>
          </a:p>
          <a:p>
            <a:pPr lvl="1" marL="806685" indent="-362185" defTabSz="914400">
              <a:spcBef>
                <a:spcPts val="800"/>
              </a:spcBef>
              <a:defRPr>
                <a:uFill>
                  <a:solidFill>
                    <a:srgbClr val="000000"/>
                  </a:solidFill>
                </a:uFill>
                <a:latin typeface="Calibri"/>
                <a:ea typeface="Calibri"/>
                <a:cs typeface="Calibri"/>
                <a:sym typeface="Calibri"/>
              </a:defRPr>
            </a:pPr>
            <a:r>
              <a:t>The need to do so was buried too deeply in his world view to be denied.</a:t>
            </a:r>
          </a:p>
          <a:p>
            <a:pPr marL="362185" indent="-362185" defTabSz="914400">
              <a:spcBef>
                <a:spcPts val="800"/>
              </a:spcBef>
              <a:defRPr>
                <a:uFill>
                  <a:solidFill>
                    <a:srgbClr val="000000"/>
                  </a:solidFill>
                </a:uFill>
                <a:latin typeface="Calibri"/>
                <a:ea typeface="Calibri"/>
                <a:cs typeface="Calibri"/>
                <a:sym typeface="Calibri"/>
              </a:defRPr>
            </a:pPr>
            <a:r>
              <a:t>The Manhattan project and the allied nuclear weapons monopoly would have been decisive no matter what…</a:t>
            </a:r>
          </a:p>
        </p:txBody>
      </p:sp>
      <p:pic>
        <p:nvPicPr>
          <p:cNvPr id="202" name="Image" descr="Image"/>
          <p:cNvPicPr>
            <a:picLocks noChangeAspect="1"/>
          </p:cNvPicPr>
          <p:nvPr/>
        </p:nvPicPr>
        <p:blipFill>
          <a:blip r:embed="rId2">
            <a:extLst/>
          </a:blip>
          <a:stretch>
            <a:fillRect/>
          </a:stretch>
        </p:blipFill>
        <p:spPr>
          <a:xfrm>
            <a:off x="4110767" y="964260"/>
            <a:ext cx="4574823" cy="3540913"/>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Consequences"/>
          <p:cNvSpPr txBox="1"/>
          <p:nvPr>
            <p:ph type="title" idx="4294967295"/>
          </p:nvPr>
        </p:nvSpPr>
        <p:spPr>
          <a:xfrm>
            <a:off x="457199" y="-1"/>
            <a:ext cx="8228391" cy="964262"/>
          </a:xfrm>
          <a:prstGeom prst="rect">
            <a:avLst/>
          </a:prstGeom>
        </p:spPr>
        <p:txBody>
          <a:bodyPr lIns="50800" tIns="50800" rIns="50800" bIns="50800"/>
          <a:lstStyle>
            <a:lvl1pPr defTabSz="410765">
              <a:defRPr>
                <a:solidFill>
                  <a:srgbClr val="000080"/>
                </a:solidFill>
              </a:defRPr>
            </a:lvl1pPr>
          </a:lstStyle>
          <a:p>
            <a:pPr/>
            <a:r>
              <a:t>Consequences</a:t>
            </a:r>
          </a:p>
        </p:txBody>
      </p:sp>
      <p:sp>
        <p:nvSpPr>
          <p:cNvPr id="205" name="U.S. absolute predominance……"/>
          <p:cNvSpPr txBox="1"/>
          <p:nvPr>
            <p:ph type="body" sz="half" idx="4294967295"/>
          </p:nvPr>
        </p:nvSpPr>
        <p:spPr>
          <a:xfrm>
            <a:off x="392137" y="964260"/>
            <a:ext cx="3718631" cy="5500424"/>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U.S. absolute predominance…</a:t>
            </a:r>
          </a:p>
          <a:p>
            <a:pPr marL="362185" indent="-362185" defTabSz="914400">
              <a:spcBef>
                <a:spcPts val="800"/>
              </a:spcBef>
              <a:defRPr>
                <a:uFill>
                  <a:solidFill>
                    <a:srgbClr val="000000"/>
                  </a:solidFill>
                </a:uFill>
                <a:latin typeface="Calibri"/>
                <a:ea typeface="Calibri"/>
                <a:cs typeface="Calibri"/>
                <a:sym typeface="Calibri"/>
              </a:defRPr>
            </a:pPr>
            <a:r>
              <a:t>Britain is in enormous eclipse…</a:t>
            </a:r>
          </a:p>
          <a:p>
            <a:pPr marL="362185" indent="-362185" defTabSz="914400">
              <a:spcBef>
                <a:spcPts val="800"/>
              </a:spcBef>
              <a:defRPr>
                <a:uFill>
                  <a:solidFill>
                    <a:srgbClr val="000000"/>
                  </a:solidFill>
                </a:uFill>
                <a:latin typeface="Calibri"/>
                <a:ea typeface="Calibri"/>
                <a:cs typeface="Calibri"/>
                <a:sym typeface="Calibri"/>
              </a:defRPr>
            </a:pPr>
            <a:r>
              <a:t>Soviet Union controls Eastern Europe…</a:t>
            </a:r>
          </a:p>
          <a:p>
            <a:pPr marL="362185" indent="-362185" defTabSz="914400">
              <a:spcBef>
                <a:spcPts val="800"/>
              </a:spcBef>
              <a:defRPr>
                <a:uFill>
                  <a:solidFill>
                    <a:srgbClr val="000000"/>
                  </a:solidFill>
                </a:uFill>
                <a:latin typeface="Calibri"/>
                <a:ea typeface="Calibri"/>
                <a:cs typeface="Calibri"/>
                <a:sym typeface="Calibri"/>
              </a:defRPr>
            </a:pPr>
            <a:r>
              <a:t>By 1949, Mao controls China…</a:t>
            </a:r>
          </a:p>
          <a:p>
            <a:pPr marL="362185" indent="-362185" defTabSz="914400">
              <a:spcBef>
                <a:spcPts val="800"/>
              </a:spcBef>
              <a:defRPr>
                <a:uFill>
                  <a:solidFill>
                    <a:srgbClr val="000000"/>
                  </a:solidFill>
                </a:uFill>
                <a:latin typeface="Calibri"/>
                <a:ea typeface="Calibri"/>
                <a:cs typeface="Calibri"/>
                <a:sym typeface="Calibri"/>
              </a:defRPr>
            </a:pPr>
            <a:r>
              <a:t>Germany and Japan in ruins…</a:t>
            </a:r>
          </a:p>
        </p:txBody>
      </p:sp>
      <p:pic>
        <p:nvPicPr>
          <p:cNvPr id="206" name="Image" descr="Image"/>
          <p:cNvPicPr>
            <a:picLocks noChangeAspect="1"/>
          </p:cNvPicPr>
          <p:nvPr/>
        </p:nvPicPr>
        <p:blipFill>
          <a:blip r:embed="rId2">
            <a:extLst/>
          </a:blip>
          <a:stretch>
            <a:fillRect/>
          </a:stretch>
        </p:blipFill>
        <p:spPr>
          <a:xfrm>
            <a:off x="4110767" y="964260"/>
            <a:ext cx="4574823" cy="3540913"/>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Preview: Next Time"/>
          <p:cNvSpPr txBox="1"/>
          <p:nvPr>
            <p:ph type="title" idx="4294967295"/>
          </p:nvPr>
        </p:nvSpPr>
        <p:spPr>
          <a:xfrm>
            <a:off x="277663" y="-2"/>
            <a:ext cx="8572501" cy="1267126"/>
          </a:xfrm>
          <a:prstGeom prst="rect">
            <a:avLst/>
          </a:prstGeom>
        </p:spPr>
        <p:txBody>
          <a:bodyPr lIns="45718" tIns="45718" rIns="45718" bIns="45718"/>
          <a:lstStyle>
            <a:lvl1pPr defTabSz="402336">
              <a:defRPr sz="5280">
                <a:uFill>
                  <a:solidFill>
                    <a:srgbClr val="000000"/>
                  </a:solidFill>
                </a:uFill>
              </a:defRPr>
            </a:lvl1pPr>
          </a:lstStyle>
          <a:p>
            <a:pPr/>
            <a:r>
              <a:t>Takeaways from This Time</a:t>
            </a:r>
          </a:p>
        </p:txBody>
      </p:sp>
      <p:sp>
        <p:nvSpPr>
          <p:cNvPr id="209"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Alternatives: Lecture &amp; Chs. 11 &amp; 13</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Give me five…</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What Was Unconvincing Today?"/>
          <p:cNvSpPr txBox="1"/>
          <p:nvPr>
            <p:ph type="title" idx="4294967295"/>
          </p:nvPr>
        </p:nvSpPr>
        <p:spPr>
          <a:xfrm>
            <a:off x="277663" y="-2"/>
            <a:ext cx="8572501" cy="1267126"/>
          </a:xfrm>
          <a:prstGeom prst="rect">
            <a:avLst/>
          </a:prstGeom>
        </p:spPr>
        <p:txBody>
          <a:bodyPr lIns="45718" tIns="45718" rIns="45718" bIns="45718"/>
          <a:lstStyle>
            <a:lvl1pPr defTabSz="329184">
              <a:defRPr sz="4300">
                <a:uFill>
                  <a:solidFill>
                    <a:srgbClr val="000000"/>
                  </a:solidFill>
                </a:uFill>
              </a:defRPr>
            </a:lvl1pPr>
          </a:lstStyle>
          <a:p>
            <a:pPr/>
            <a:r>
              <a:t>What Was Unconvincing Today?</a:t>
            </a:r>
          </a:p>
        </p:txBody>
      </p:sp>
      <p:sp>
        <p:nvSpPr>
          <p:cNvPr id="212" name="Mistakes and unclarities: typos, wordos, and mindos……"/>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Catch Our Breath…"/>
          <p:cNvSpPr txBox="1"/>
          <p:nvPr>
            <p:ph type="title"/>
          </p:nvPr>
        </p:nvSpPr>
        <p:spPr>
          <a:xfrm>
            <a:off x="276457" y="-2"/>
            <a:ext cx="8572501" cy="1270003"/>
          </a:xfrm>
          <a:prstGeom prst="rect">
            <a:avLst/>
          </a:prstGeom>
        </p:spPr>
        <p:txBody>
          <a:bodyPr/>
          <a:lstStyle/>
          <a:p>
            <a:pPr/>
            <a:r>
              <a:t>Catch Our Breath…</a:t>
            </a:r>
          </a:p>
        </p:txBody>
      </p:sp>
      <p:sp>
        <p:nvSpPr>
          <p:cNvPr id="215"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16"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Reviews</a:t>
            </a:r>
          </a:p>
        </p:txBody>
      </p:sp>
      <p:sp>
        <p:nvSpPr>
          <p:cNvPr id="219"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220"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Preview: Next Time"/>
          <p:cNvSpPr txBox="1"/>
          <p:nvPr>
            <p:ph type="title" idx="4294967295"/>
          </p:nvPr>
        </p:nvSpPr>
        <p:spPr>
          <a:xfrm>
            <a:off x="277663" y="-2"/>
            <a:ext cx="8572501" cy="1267126"/>
          </a:xfrm>
          <a:prstGeom prst="rect">
            <a:avLst/>
          </a:prstGeom>
        </p:spPr>
        <p:txBody>
          <a:bodyPr lIns="45718" tIns="45718" rIns="45718" bIns="45718"/>
          <a:lstStyle>
            <a:lvl1pPr defTabSz="406908">
              <a:defRPr sz="5340">
                <a:uFill>
                  <a:solidFill>
                    <a:srgbClr val="000000"/>
                  </a:solidFill>
                </a:uFill>
              </a:defRPr>
            </a:lvl1pPr>
          </a:lstStyle>
          <a:p>
            <a:pPr/>
            <a:r>
              <a:t>Review: The Broad Sweep</a:t>
            </a:r>
          </a:p>
        </p:txBody>
      </p:sp>
      <p:sp>
        <p:nvSpPr>
          <p:cNvPr id="223"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224"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227"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228"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a:t>
            </a:r>
          </a:p>
        </p:txBody>
      </p:sp>
      <p:sp>
        <p:nvSpPr>
          <p:cNvPr id="91"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Fascism &amp; WWII</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Administration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Alternatives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Socialism</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Tyranny</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Review; Broad sweep</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Fascism</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231" name="On to Chapter 3: Globalizing the World, 1870-1914 (&amp; Eichengreen, 1&amp;2):…"/>
          <p:cNvSpPr txBox="1"/>
          <p:nvPr>
            <p:ph type="body" sz="quarter" idx="4294967295"/>
          </p:nvPr>
        </p:nvSpPr>
        <p:spPr>
          <a:xfrm>
            <a:off x="277663" y="1044198"/>
            <a:ext cx="8572501" cy="834635"/>
          </a:xfrm>
          <a:prstGeom prst="rect">
            <a:avLst/>
          </a:prstGeom>
        </p:spPr>
        <p:txBody>
          <a:bodyPr lIns="45718" tIns="45718" rIns="45718" bIns="45718" anchor="t"/>
          <a:lstStyle/>
          <a:p>
            <a:pPr marL="0" indent="0" defTabSz="275051">
              <a:spcBef>
                <a:spcPts val="0"/>
              </a:spcBef>
              <a:buSzTx/>
              <a:buFont typeface="Arial"/>
              <a:buNone/>
              <a:defRPr b="1" sz="1408">
                <a:uFill>
                  <a:solidFill>
                    <a:srgbClr val="000000"/>
                  </a:solidFill>
                </a:uFill>
                <a:latin typeface="+mn-lt"/>
                <a:ea typeface="+mn-ea"/>
                <a:cs typeface="+mn-cs"/>
                <a:sym typeface="Helvetica"/>
              </a:defRPr>
            </a:pPr>
            <a:r>
              <a:t>1914-1938, 1870-1913, &amp; 1938-1973</a:t>
            </a:r>
          </a:p>
          <a:p>
            <a:pPr marL="0" indent="0" defTabSz="275051">
              <a:spcBef>
                <a:spcPts val="0"/>
              </a:spcBef>
              <a:buSzTx/>
              <a:buFont typeface="Arial"/>
              <a:buNone/>
              <a:defRPr b="1" sz="1408">
                <a:uFill>
                  <a:solidFill>
                    <a:srgbClr val="000000"/>
                  </a:solidFill>
                </a:uFill>
                <a:latin typeface="+mn-lt"/>
                <a:ea typeface="+mn-ea"/>
                <a:cs typeface="+mn-cs"/>
                <a:sym typeface="Helvetica"/>
              </a:defRPr>
            </a:pP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Rate of growth in the North Atlantic industrial core halves comparing 1870-1913 to 1914-1938; then triples afterwards over 1938-1973</a:t>
            </a: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Slows again after 1973</a:t>
            </a:r>
          </a:p>
        </p:txBody>
      </p:sp>
      <p:pic>
        <p:nvPicPr>
          <p:cNvPr id="232" name="Image" descr="Image"/>
          <p:cNvPicPr>
            <a:picLocks noChangeAspect="0"/>
          </p:cNvPicPr>
          <p:nvPr/>
        </p:nvPicPr>
        <p:blipFill>
          <a:blip r:embed="rId2">
            <a:extLst/>
          </a:blip>
          <a:stretch>
            <a:fillRect/>
          </a:stretch>
        </p:blipFill>
        <p:spPr>
          <a:xfrm>
            <a:off x="445303" y="1878832"/>
            <a:ext cx="3205410" cy="2376885"/>
          </a:xfrm>
          <a:prstGeom prst="rect">
            <a:avLst/>
          </a:prstGeom>
          <a:ln w="12700">
            <a:miter lim="400000"/>
          </a:ln>
        </p:spPr>
      </p:pic>
      <p:pic>
        <p:nvPicPr>
          <p:cNvPr id="233" name="Image" descr="Image"/>
          <p:cNvPicPr>
            <a:picLocks noChangeAspect="0"/>
          </p:cNvPicPr>
          <p:nvPr/>
        </p:nvPicPr>
        <p:blipFill>
          <a:blip r:embed="rId3">
            <a:extLst/>
          </a:blip>
          <a:srcRect l="0" t="0" r="32938" b="0"/>
          <a:stretch>
            <a:fillRect/>
          </a:stretch>
        </p:blipFill>
        <p:spPr>
          <a:xfrm>
            <a:off x="4854823" y="1878832"/>
            <a:ext cx="3995490" cy="2516707"/>
          </a:xfrm>
          <a:prstGeom prst="rect">
            <a:avLst/>
          </a:prstGeom>
          <a:ln w="12700">
            <a:miter lim="400000"/>
          </a:ln>
        </p:spPr>
      </p:pic>
      <p:pic>
        <p:nvPicPr>
          <p:cNvPr id="234" name="Image" descr="Image"/>
          <p:cNvPicPr>
            <a:picLocks noChangeAspect="0"/>
          </p:cNvPicPr>
          <p:nvPr/>
        </p:nvPicPr>
        <p:blipFill>
          <a:blip r:embed="rId4">
            <a:extLst/>
          </a:blip>
          <a:stretch>
            <a:fillRect/>
          </a:stretch>
        </p:blipFill>
        <p:spPr>
          <a:xfrm>
            <a:off x="690025" y="4493167"/>
            <a:ext cx="4164799" cy="1938561"/>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237"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1870-2020?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240"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1770-1870?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Review: The Belle Époque Broken"/>
          <p:cNvSpPr txBox="1"/>
          <p:nvPr>
            <p:ph type="title" idx="4294967295"/>
          </p:nvPr>
        </p:nvSpPr>
        <p:spPr>
          <a:xfrm>
            <a:off x="457199" y="-1"/>
            <a:ext cx="8234348" cy="1094173"/>
          </a:xfrm>
          <a:prstGeom prst="rect">
            <a:avLst/>
          </a:prstGeom>
        </p:spPr>
        <p:txBody>
          <a:bodyPr lIns="50800" tIns="50800" rIns="50800" bIns="50800"/>
          <a:lstStyle/>
          <a:p>
            <a:pPr lvl="1" defTabSz="287535">
              <a:defRPr sz="3920"/>
            </a:pPr>
            <a:r>
              <a:t>Review: The Belle Époque Broken</a:t>
            </a:r>
          </a:p>
        </p:txBody>
      </p:sp>
      <p:sp>
        <p:nvSpPr>
          <p:cNvPr id="243" name="John Maynard Keynes:…"/>
          <p:cNvSpPr txBox="1"/>
          <p:nvPr>
            <p:ph type="body" idx="4294967295"/>
          </p:nvPr>
        </p:nvSpPr>
        <p:spPr>
          <a:xfrm>
            <a:off x="457199" y="1094171"/>
            <a:ext cx="8234348" cy="5244063"/>
          </a:xfrm>
          <a:prstGeom prst="rect">
            <a:avLst/>
          </a:prstGeom>
        </p:spPr>
        <p:txBody>
          <a:bodyPr lIns="50800" tIns="50800" rIns="50800" bIns="50800" anchor="t"/>
          <a:lstStyle/>
          <a:p>
            <a:pPr marL="0" indent="0" defTabSz="343814">
              <a:spcBef>
                <a:spcPts val="0"/>
              </a:spcBef>
              <a:buSzTx/>
              <a:buFont typeface="Arial"/>
              <a:buNone/>
              <a:defRPr b="1" sz="1760">
                <a:uFill>
                  <a:solidFill>
                    <a:srgbClr val="000000"/>
                  </a:solidFill>
                </a:uFill>
                <a:latin typeface="+mn-lt"/>
                <a:ea typeface="+mn-ea"/>
                <a:cs typeface="+mn-cs"/>
                <a:sym typeface="Helvetica"/>
              </a:defRPr>
            </a:pPr>
            <a:r>
              <a:t>John Maynard Keynes:</a:t>
            </a:r>
          </a:p>
          <a:p>
            <a:pPr marL="0" indent="0" defTabSz="343814">
              <a:spcBef>
                <a:spcPts val="0"/>
              </a:spcBef>
              <a:buSzTx/>
              <a:buFont typeface="Arial"/>
              <a:buNone/>
              <a:defRPr b="1" sz="1760">
                <a:uFill>
                  <a:solidFill>
                    <a:srgbClr val="000000"/>
                  </a:solidFill>
                </a:uFill>
                <a:latin typeface="+mn-lt"/>
                <a:ea typeface="+mn-ea"/>
                <a:cs typeface="+mn-cs"/>
                <a:sym typeface="Helvetica"/>
              </a:defRPr>
            </a:pPr>
          </a:p>
          <a:p>
            <a:pPr marL="289748" indent="-289748" defTabSz="731520">
              <a:spcBef>
                <a:spcPts val="600"/>
              </a:spcBef>
              <a:defRPr sz="1920">
                <a:uFill>
                  <a:solidFill>
                    <a:srgbClr val="000000"/>
                  </a:solidFill>
                </a:uFill>
                <a:latin typeface="Calibri"/>
                <a:ea typeface="Calibri"/>
                <a:cs typeface="Calibri"/>
                <a:sym typeface="Calibri"/>
              </a:defRPr>
            </a:pPr>
            <a:r>
              <a:t>“Very few of us realise[d] with conviction the intensely unusual, unstable, complicated, unreliable, temporary nature of the economic organisation by which Western Europe has lived for the last half century. We assume some of the most peculiar and temporary of our late advantages as natural, permanent, and to be depended on, and we lay our plans accordingly. </a:t>
            </a:r>
          </a:p>
          <a:p>
            <a:pPr marL="289748" indent="-289748" defTabSz="731520">
              <a:spcBef>
                <a:spcPts val="600"/>
              </a:spcBef>
              <a:defRPr sz="1920">
                <a:uFill>
                  <a:solidFill>
                    <a:srgbClr val="000000"/>
                  </a:solidFill>
                </a:uFill>
                <a:latin typeface="Calibri"/>
                <a:ea typeface="Calibri"/>
                <a:cs typeface="Calibri"/>
                <a:sym typeface="Calibri"/>
              </a:defRPr>
            </a:pPr>
            <a:r>
              <a:t>“On this sandy and false foundation we scheme for social improvement and dress our political platforms, pursue our animosities and particular ambitions, and feel ourselves with enough margin in hand to foster, not assuage, civil conflict in the European family.... </a:t>
            </a:r>
          </a:p>
          <a:p>
            <a:pPr marL="289748" indent="-289748" defTabSz="731520">
              <a:spcBef>
                <a:spcPts val="600"/>
              </a:spcBef>
              <a:defRPr sz="1920">
                <a:uFill>
                  <a:solidFill>
                    <a:srgbClr val="000000"/>
                  </a:solidFill>
                </a:uFill>
                <a:latin typeface="Calibri"/>
                <a:ea typeface="Calibri"/>
                <a:cs typeface="Calibri"/>
                <a:sym typeface="Calibri"/>
              </a:defRPr>
            </a:pPr>
            <a:r>
              <a:t>“France, Germany, Italy, Austria, and Holland, Russia and Roumania and Poland, throb together, and their structure and civilisation are essentially one. They flourished together, they have rocked together in a war which we, in spite of our enormous contributions and sacrifices (like though in a less degree than America), economically stood outside, and they may fall together…”</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Aristocracy &amp; Social Democracy"/>
          <p:cNvSpPr txBox="1"/>
          <p:nvPr>
            <p:ph type="title" idx="4294967295"/>
          </p:nvPr>
        </p:nvSpPr>
        <p:spPr>
          <a:xfrm>
            <a:off x="457199" y="-1"/>
            <a:ext cx="8234348" cy="1094173"/>
          </a:xfrm>
          <a:prstGeom prst="rect">
            <a:avLst/>
          </a:prstGeom>
        </p:spPr>
        <p:txBody>
          <a:bodyPr lIns="50800" tIns="50800" rIns="50800" bIns="50800"/>
          <a:lstStyle/>
          <a:p>
            <a:pPr lvl="1" defTabSz="303966">
              <a:defRPr sz="4144">
                <a:solidFill>
                  <a:srgbClr val="000080"/>
                </a:solidFill>
              </a:defRPr>
            </a:pPr>
            <a:r>
              <a:t>Aristocracy &amp; Social Democracy</a:t>
            </a:r>
          </a:p>
        </p:txBody>
      </p:sp>
      <p:sp>
        <p:nvSpPr>
          <p:cNvPr id="246" name="The aristocrats had rolled the dice:…"/>
          <p:cNvSpPr txBox="1"/>
          <p:nvPr>
            <p:ph type="body" idx="4294967295"/>
          </p:nvPr>
        </p:nvSpPr>
        <p:spPr>
          <a:xfrm>
            <a:off x="457199" y="1094171"/>
            <a:ext cx="8234348" cy="5244063"/>
          </a:xfrm>
          <a:prstGeom prst="rect">
            <a:avLst/>
          </a:prstGeom>
        </p:spPr>
        <p:txBody>
          <a:bodyPr lIns="50800" tIns="50800" rIns="50800" bIns="50800" anchor="t"/>
          <a:lstStyle/>
          <a:p>
            <a:pPr marL="0" indent="0" defTabSz="253563">
              <a:spcBef>
                <a:spcPts val="0"/>
              </a:spcBef>
              <a:buSzTx/>
              <a:buFont typeface="Arial"/>
              <a:buNone/>
              <a:defRPr b="1" sz="1298">
                <a:uFill>
                  <a:solidFill>
                    <a:srgbClr val="000000"/>
                  </a:solidFill>
                </a:uFill>
                <a:latin typeface="+mn-lt"/>
                <a:ea typeface="+mn-ea"/>
                <a:cs typeface="+mn-cs"/>
                <a:sym typeface="Helvetica"/>
              </a:defRPr>
            </a:pPr>
            <a:r>
              <a:t>The aristocrats had rolled the dice:</a:t>
            </a:r>
          </a:p>
          <a:p>
            <a:pPr marL="213689" indent="-213689" defTabSz="539495">
              <a:spcBef>
                <a:spcPts val="400"/>
              </a:spcBef>
              <a:defRPr sz="1416">
                <a:uFill>
                  <a:solidFill>
                    <a:srgbClr val="000000"/>
                  </a:solidFill>
                </a:uFill>
                <a:latin typeface="Calibri"/>
                <a:ea typeface="Calibri"/>
                <a:cs typeface="Calibri"/>
                <a:sym typeface="Calibri"/>
              </a:defRPr>
            </a:pPr>
            <a:r>
              <a:t>Europe in 1914 was a Europe of national populations, of industrialists and socialists, of factory workers and technicians…</a:t>
            </a:r>
          </a:p>
          <a:p>
            <a:pPr marL="213689" indent="-213689" defTabSz="539495">
              <a:spcBef>
                <a:spcPts val="400"/>
              </a:spcBef>
              <a:defRPr sz="1416">
                <a:uFill>
                  <a:solidFill>
                    <a:srgbClr val="000000"/>
                  </a:solidFill>
                </a:uFill>
                <a:latin typeface="Calibri"/>
                <a:ea typeface="Calibri"/>
                <a:cs typeface="Calibri"/>
                <a:sym typeface="Calibri"/>
              </a:defRPr>
            </a:pPr>
            <a:r>
              <a:t>Europe’s governments in 1914—especially the defense and foreign affairs ministries—had been populated by aristocrats, ex-aristocrats, and would-be aristocrats.</a:t>
            </a:r>
          </a:p>
          <a:p>
            <a:pPr marL="213689" indent="-213689" defTabSz="539495">
              <a:spcBef>
                <a:spcPts val="400"/>
              </a:spcBef>
              <a:defRPr sz="1416">
                <a:uFill>
                  <a:solidFill>
                    <a:srgbClr val="000000"/>
                  </a:solidFill>
                </a:uFill>
                <a:latin typeface="Calibri"/>
                <a:ea typeface="Calibri"/>
                <a:cs typeface="Calibri"/>
                <a:sym typeface="Calibri"/>
              </a:defRPr>
            </a:pPr>
            <a:r>
              <a:t>Landed, aristocratic, military elites had control of many of the levers of propaganda and power…</a:t>
            </a:r>
          </a:p>
          <a:p>
            <a:pPr marL="213689" indent="-213689" defTabSz="539495">
              <a:spcBef>
                <a:spcPts val="400"/>
              </a:spcBef>
              <a:defRPr sz="1416">
                <a:uFill>
                  <a:solidFill>
                    <a:srgbClr val="000000"/>
                  </a:solidFill>
                </a:uFill>
                <a:latin typeface="Calibri"/>
                <a:ea typeface="Calibri"/>
                <a:cs typeface="Calibri"/>
                <a:sym typeface="Calibri"/>
              </a:defRPr>
            </a:pPr>
            <a:r>
              <a:t>Aristocrats had had help. Industrialists and entrepreneurs were eager to provide their political support in return for economic benefits, as in the 1879 German “marriage of iron and rye”: the imposition of tariffs on imports of British steel (to protect the positions of German manufacturers) and on imports of American grain (to protect the positions of German landlords)… </a:t>
            </a:r>
          </a:p>
          <a:p>
            <a:pPr marL="213689" indent="-213689" defTabSz="539495">
              <a:spcBef>
                <a:spcPts val="400"/>
              </a:spcBef>
              <a:defRPr sz="1416">
                <a:uFill>
                  <a:solidFill>
                    <a:srgbClr val="000000"/>
                  </a:solidFill>
                </a:uFill>
                <a:latin typeface="Calibri"/>
                <a:ea typeface="Calibri"/>
                <a:cs typeface="Calibri"/>
                <a:sym typeface="Calibri"/>
              </a:defRPr>
            </a:pPr>
            <a:r>
              <a:t>On the eve of World War I, these landed military service aristocrats, ex-aristocrats, and would-be aristocrats increasingly found themselves members of a social caste that had no societal function…</a:t>
            </a:r>
          </a:p>
          <a:p>
            <a:pPr marL="213689" indent="-213689" defTabSz="539495">
              <a:spcBef>
                <a:spcPts val="400"/>
              </a:spcBef>
              <a:defRPr sz="1416">
                <a:uFill>
                  <a:solidFill>
                    <a:srgbClr val="000000"/>
                  </a:solidFill>
                </a:uFill>
                <a:latin typeface="Calibri"/>
                <a:ea typeface="Calibri"/>
                <a:cs typeface="Calibri"/>
                <a:sym typeface="Calibri"/>
              </a:defRPr>
            </a:pPr>
            <a:r>
              <a:t>But power—in the form of office and of vast (if declining relative) wealth—and propaganda—in the form of pageantry and the press—were reinforced by ideologies: Social darwinism…</a:t>
            </a:r>
          </a:p>
          <a:p>
            <a:pPr marL="213689" indent="-213689" defTabSz="539495">
              <a:spcBef>
                <a:spcPts val="400"/>
              </a:spcBef>
              <a:defRPr sz="1416">
                <a:uFill>
                  <a:solidFill>
                    <a:srgbClr val="000000"/>
                  </a:solidFill>
                </a:uFill>
                <a:latin typeface="Calibri"/>
                <a:ea typeface="Calibri"/>
                <a:cs typeface="Calibri"/>
                <a:sym typeface="Calibri"/>
              </a:defRPr>
            </a:pPr>
            <a:r>
              <a:t>The aristocrats rolled the dice—and lost…</a:t>
            </a:r>
          </a:p>
          <a:p>
            <a:pPr marL="0" indent="0" defTabSz="253563">
              <a:spcBef>
                <a:spcPts val="0"/>
              </a:spcBef>
              <a:buSzTx/>
              <a:buFont typeface="Arial"/>
              <a:buNone/>
              <a:defRPr b="1" sz="1298">
                <a:uFill>
                  <a:solidFill>
                    <a:srgbClr val="000000"/>
                  </a:solidFill>
                </a:uFill>
                <a:latin typeface="+mn-lt"/>
                <a:ea typeface="+mn-ea"/>
                <a:cs typeface="+mn-cs"/>
                <a:sym typeface="Helvetica"/>
              </a:defRPr>
            </a:pPr>
          </a:p>
          <a:p>
            <a:pPr marL="0" indent="0" defTabSz="253563">
              <a:spcBef>
                <a:spcPts val="0"/>
              </a:spcBef>
              <a:buSzTx/>
              <a:buFont typeface="Arial"/>
              <a:buNone/>
              <a:defRPr b="1" sz="1298">
                <a:uFill>
                  <a:solidFill>
                    <a:srgbClr val="000000"/>
                  </a:solidFill>
                </a:uFill>
                <a:latin typeface="+mn-lt"/>
                <a:ea typeface="+mn-ea"/>
                <a:cs typeface="+mn-cs"/>
                <a:sym typeface="Helvetica"/>
              </a:defRPr>
            </a:pPr>
            <a:r>
              <a:t>Social democrats picked up the chips:</a:t>
            </a:r>
          </a:p>
          <a:p>
            <a:pPr marL="213689" indent="-213689" defTabSz="539495">
              <a:spcBef>
                <a:spcPts val="400"/>
              </a:spcBef>
              <a:defRPr sz="1416">
                <a:uFill>
                  <a:solidFill>
                    <a:srgbClr val="000000"/>
                  </a:solidFill>
                </a:uFill>
                <a:latin typeface="Calibri"/>
                <a:ea typeface="Calibri"/>
                <a:cs typeface="Calibri"/>
                <a:sym typeface="Calibri"/>
              </a:defRPr>
            </a:pPr>
            <a:r>
              <a:t>Expanded suffrage…</a:t>
            </a:r>
          </a:p>
          <a:p>
            <a:pPr marL="213689" indent="-213689" defTabSz="539495">
              <a:spcBef>
                <a:spcPts val="400"/>
              </a:spcBef>
              <a:defRPr sz="1416">
                <a:uFill>
                  <a:solidFill>
                    <a:srgbClr val="000000"/>
                  </a:solidFill>
                </a:uFill>
                <a:latin typeface="Calibri"/>
                <a:ea typeface="Calibri"/>
                <a:cs typeface="Calibri"/>
                <a:sym typeface="Calibri"/>
              </a:defRPr>
            </a:pPr>
            <a:r>
              <a:t>Proportional representation…</a:t>
            </a:r>
          </a:p>
          <a:p>
            <a:pPr marL="213689" indent="-213689" defTabSz="539495">
              <a:spcBef>
                <a:spcPts val="400"/>
              </a:spcBef>
              <a:defRPr sz="1416">
                <a:uFill>
                  <a:solidFill>
                    <a:srgbClr val="000000"/>
                  </a:solidFill>
                </a:uFill>
                <a:latin typeface="Calibri"/>
                <a:ea typeface="Calibri"/>
                <a:cs typeface="Calibri"/>
                <a:sym typeface="Calibri"/>
              </a:defRPr>
            </a:pPr>
            <a:r>
              <a:t>“Lands fit for heroes…”</a:t>
            </a:r>
          </a:p>
          <a:p>
            <a:pPr marL="213689" indent="-213689" defTabSz="539495">
              <a:spcBef>
                <a:spcPts val="400"/>
              </a:spcBef>
              <a:defRPr sz="1416">
                <a:uFill>
                  <a:solidFill>
                    <a:srgbClr val="000000"/>
                  </a:solidFill>
                </a:uFill>
                <a:latin typeface="Calibri"/>
                <a:ea typeface="Calibri"/>
                <a:cs typeface="Calibri"/>
                <a:sym typeface="Calibri"/>
              </a:defRPr>
            </a:pPr>
            <a:r>
              <a:t>How to provide for the benefits politicians promised?</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Reparations, Taxes, and Inflation"/>
          <p:cNvSpPr txBox="1"/>
          <p:nvPr>
            <p:ph type="title" idx="4294967295"/>
          </p:nvPr>
        </p:nvSpPr>
        <p:spPr>
          <a:xfrm>
            <a:off x="457199" y="-1"/>
            <a:ext cx="8234348" cy="1094173"/>
          </a:xfrm>
          <a:prstGeom prst="rect">
            <a:avLst/>
          </a:prstGeom>
        </p:spPr>
        <p:txBody>
          <a:bodyPr lIns="50800" tIns="50800" rIns="50800" bIns="50800"/>
          <a:lstStyle/>
          <a:p>
            <a:pPr lvl="1" defTabSz="299858">
              <a:defRPr sz="4088">
                <a:solidFill>
                  <a:srgbClr val="000080"/>
                </a:solidFill>
              </a:defRPr>
            </a:pPr>
            <a:r>
              <a:t>Reparations, Taxes, and Inflation</a:t>
            </a:r>
          </a:p>
        </p:txBody>
      </p:sp>
      <p:sp>
        <p:nvSpPr>
          <p:cNvPr id="249" name="Reparations…"/>
          <p:cNvSpPr txBox="1"/>
          <p:nvPr>
            <p:ph type="body" idx="4294967295"/>
          </p:nvPr>
        </p:nvSpPr>
        <p:spPr>
          <a:xfrm>
            <a:off x="457199" y="1094171"/>
            <a:ext cx="8234348" cy="5244063"/>
          </a:xfrm>
          <a:prstGeom prst="rect">
            <a:avLst/>
          </a:prstGeom>
        </p:spPr>
        <p:txBody>
          <a:bodyPr lIns="50800" tIns="50800" rIns="50800" bIns="50800" anchor="t"/>
          <a:lstStyle/>
          <a:p>
            <a:pPr marL="0" indent="0" defTabSz="257860">
              <a:spcBef>
                <a:spcPts val="0"/>
              </a:spcBef>
              <a:buSzTx/>
              <a:buFont typeface="Arial"/>
              <a:buNone/>
              <a:defRPr b="1" sz="1320">
                <a:uFill>
                  <a:solidFill>
                    <a:srgbClr val="000000"/>
                  </a:solidFill>
                </a:uFill>
                <a:latin typeface="+mn-lt"/>
                <a:ea typeface="+mn-ea"/>
                <a:cs typeface="+mn-cs"/>
                <a:sym typeface="Helvetica"/>
              </a:defRPr>
            </a:pPr>
            <a:r>
              <a:t>Reparations</a:t>
            </a:r>
          </a:p>
          <a:p>
            <a:pPr marL="217311" indent="-217311" defTabSz="548640">
              <a:spcBef>
                <a:spcPts val="500"/>
              </a:spcBef>
              <a:defRPr sz="1440">
                <a:uFill>
                  <a:solidFill>
                    <a:srgbClr val="000000"/>
                  </a:solidFill>
                </a:uFill>
                <a:latin typeface="Calibri"/>
                <a:ea typeface="Calibri"/>
                <a:cs typeface="Calibri"/>
                <a:sym typeface="Calibri"/>
              </a:defRPr>
            </a:pPr>
            <a:r>
              <a:t>A peace “without annexations and indemnities”…</a:t>
            </a:r>
          </a:p>
          <a:p>
            <a:pPr marL="217311" indent="-217311" defTabSz="548640">
              <a:spcBef>
                <a:spcPts val="500"/>
              </a:spcBef>
              <a:defRPr sz="1440">
                <a:uFill>
                  <a:solidFill>
                    <a:srgbClr val="000000"/>
                  </a:solidFill>
                </a:uFill>
                <a:latin typeface="Calibri"/>
                <a:ea typeface="Calibri"/>
                <a:cs typeface="Calibri"/>
                <a:sym typeface="Calibri"/>
              </a:defRPr>
            </a:pPr>
            <a:r>
              <a:t>But not without </a:t>
            </a:r>
            <a:r>
              <a:rPr i="1"/>
              <a:t>reparations…</a:t>
            </a:r>
            <a:endParaRPr i="1"/>
          </a:p>
          <a:p>
            <a:pPr marL="217311" indent="-217311" defTabSz="548640">
              <a:spcBef>
                <a:spcPts val="500"/>
              </a:spcBef>
              <a:defRPr sz="1440">
                <a:uFill>
                  <a:solidFill>
                    <a:srgbClr val="000000"/>
                  </a:solidFill>
                </a:uFill>
                <a:latin typeface="Calibri"/>
                <a:ea typeface="Calibri"/>
                <a:cs typeface="Calibri"/>
                <a:sym typeface="Calibri"/>
              </a:defRPr>
            </a:pPr>
            <a:r>
              <a:t>Two years’ of Germany’s national income demanded:</a:t>
            </a:r>
          </a:p>
          <a:p>
            <a:pPr lvl="1" marL="484011" indent="-217311" defTabSz="548640">
              <a:spcBef>
                <a:spcPts val="500"/>
              </a:spcBef>
              <a:defRPr sz="1440">
                <a:uFill>
                  <a:solidFill>
                    <a:srgbClr val="000000"/>
                  </a:solidFill>
                </a:uFill>
                <a:latin typeface="Calibri"/>
                <a:ea typeface="Calibri"/>
                <a:cs typeface="Calibri"/>
                <a:sym typeface="Calibri"/>
              </a:defRPr>
            </a:pPr>
            <a:r>
              <a:t>Much of it “boob bait for the bubbas…” on the part of Allied politicians…</a:t>
            </a:r>
          </a:p>
          <a:p>
            <a:pPr lvl="1" marL="484011" indent="-217311" defTabSz="548640">
              <a:spcBef>
                <a:spcPts val="500"/>
              </a:spcBef>
              <a:defRPr sz="1440">
                <a:uFill>
                  <a:solidFill>
                    <a:srgbClr val="000000"/>
                  </a:solidFill>
                </a:uFill>
                <a:latin typeface="Calibri"/>
                <a:ea typeface="Calibri"/>
                <a:cs typeface="Calibri"/>
                <a:sym typeface="Calibri"/>
              </a:defRPr>
            </a:pPr>
            <a:r>
              <a:t>But a powerful shaper of post-WWI Germany</a:t>
            </a:r>
          </a:p>
          <a:p>
            <a:pPr marL="0" indent="0" defTabSz="257860">
              <a:spcBef>
                <a:spcPts val="0"/>
              </a:spcBef>
              <a:buSzTx/>
              <a:buFont typeface="Arial"/>
              <a:buNone/>
              <a:defRPr b="1" sz="1320">
                <a:uFill>
                  <a:solidFill>
                    <a:srgbClr val="000000"/>
                  </a:solidFill>
                </a:uFill>
                <a:latin typeface="+mn-lt"/>
                <a:ea typeface="+mn-ea"/>
                <a:cs typeface="+mn-cs"/>
                <a:sym typeface="Helvetica"/>
              </a:defRPr>
            </a:pPr>
          </a:p>
          <a:p>
            <a:pPr marL="0" indent="0" defTabSz="257860">
              <a:spcBef>
                <a:spcPts val="0"/>
              </a:spcBef>
              <a:buSzTx/>
              <a:buFont typeface="Arial"/>
              <a:buNone/>
              <a:defRPr b="1" sz="1320">
                <a:uFill>
                  <a:solidFill>
                    <a:srgbClr val="000000"/>
                  </a:solidFill>
                </a:uFill>
                <a:latin typeface="+mn-lt"/>
                <a:ea typeface="+mn-ea"/>
                <a:cs typeface="+mn-cs"/>
                <a:sym typeface="Helvetica"/>
              </a:defRPr>
            </a:pPr>
            <a:r>
              <a:t>Taxes</a:t>
            </a:r>
          </a:p>
          <a:p>
            <a:pPr marL="217311" indent="-217311" defTabSz="548640">
              <a:spcBef>
                <a:spcPts val="500"/>
              </a:spcBef>
              <a:defRPr sz="1440">
                <a:uFill>
                  <a:solidFill>
                    <a:srgbClr val="000000"/>
                  </a:solidFill>
                </a:uFill>
                <a:latin typeface="Calibri"/>
                <a:ea typeface="Calibri"/>
                <a:cs typeface="Calibri"/>
                <a:sym typeface="Calibri"/>
              </a:defRPr>
            </a:pPr>
            <a:r>
              <a:t>High and progressive tax rates…</a:t>
            </a:r>
          </a:p>
          <a:p>
            <a:pPr marL="217311" indent="-217311" defTabSz="548640">
              <a:spcBef>
                <a:spcPts val="500"/>
              </a:spcBef>
              <a:defRPr sz="1440">
                <a:uFill>
                  <a:solidFill>
                    <a:srgbClr val="000000"/>
                  </a:solidFill>
                </a:uFill>
                <a:latin typeface="Calibri"/>
                <a:ea typeface="Calibri"/>
                <a:cs typeface="Calibri"/>
                <a:sym typeface="Calibri"/>
              </a:defRPr>
            </a:pPr>
            <a:r>
              <a:t>A powerful impact on inequality…</a:t>
            </a:r>
          </a:p>
          <a:p>
            <a:pPr marL="217311" indent="-217311" defTabSz="548640">
              <a:spcBef>
                <a:spcPts val="500"/>
              </a:spcBef>
              <a:defRPr sz="1440">
                <a:uFill>
                  <a:solidFill>
                    <a:srgbClr val="000000"/>
                  </a:solidFill>
                </a:uFill>
                <a:latin typeface="Calibri"/>
                <a:ea typeface="Calibri"/>
                <a:cs typeface="Calibri"/>
                <a:sym typeface="Calibri"/>
              </a:defRPr>
            </a:pPr>
            <a:r>
              <a:t>Class war…</a:t>
            </a:r>
          </a:p>
          <a:p>
            <a:pPr marL="217311" indent="-217311" defTabSz="548640">
              <a:spcBef>
                <a:spcPts val="500"/>
              </a:spcBef>
              <a:defRPr sz="1440">
                <a:uFill>
                  <a:solidFill>
                    <a:srgbClr val="000000"/>
                  </a:solidFill>
                </a:uFill>
                <a:latin typeface="Calibri"/>
                <a:ea typeface="Calibri"/>
                <a:cs typeface="Calibri"/>
                <a:sym typeface="Calibri"/>
              </a:defRPr>
            </a:pPr>
          </a:p>
          <a:p>
            <a:pPr marL="0" indent="0" defTabSz="257860">
              <a:spcBef>
                <a:spcPts val="0"/>
              </a:spcBef>
              <a:buSzTx/>
              <a:buFont typeface="Arial"/>
              <a:buNone/>
              <a:defRPr b="1" sz="1320">
                <a:uFill>
                  <a:solidFill>
                    <a:srgbClr val="000000"/>
                  </a:solidFill>
                </a:uFill>
                <a:latin typeface="+mn-lt"/>
                <a:ea typeface="+mn-ea"/>
                <a:cs typeface="+mn-cs"/>
                <a:sym typeface="Helvetica"/>
              </a:defRPr>
            </a:pPr>
            <a:r>
              <a:t>Inflation</a:t>
            </a:r>
          </a:p>
          <a:p>
            <a:pPr marL="217311" indent="-217311" defTabSz="548640">
              <a:spcBef>
                <a:spcPts val="500"/>
              </a:spcBef>
              <a:defRPr sz="1440">
                <a:uFill>
                  <a:solidFill>
                    <a:srgbClr val="000000"/>
                  </a:solidFill>
                </a:uFill>
                <a:latin typeface="Calibri"/>
                <a:ea typeface="Calibri"/>
                <a:cs typeface="Calibri"/>
                <a:sym typeface="Calibri"/>
              </a:defRPr>
            </a:pPr>
            <a:r>
              <a:t>U.S.: price level x1.5</a:t>
            </a:r>
          </a:p>
          <a:p>
            <a:pPr marL="217311" indent="-217311" defTabSz="548640">
              <a:spcBef>
                <a:spcPts val="500"/>
              </a:spcBef>
              <a:defRPr sz="1440">
                <a:uFill>
                  <a:solidFill>
                    <a:srgbClr val="000000"/>
                  </a:solidFill>
                </a:uFill>
                <a:latin typeface="Calibri"/>
                <a:ea typeface="Calibri"/>
                <a:cs typeface="Calibri"/>
                <a:sym typeface="Calibri"/>
              </a:defRPr>
            </a:pPr>
            <a:r>
              <a:t>Britain: price level x2.0</a:t>
            </a:r>
          </a:p>
          <a:p>
            <a:pPr marL="217311" indent="-217311" defTabSz="548640">
              <a:spcBef>
                <a:spcPts val="500"/>
              </a:spcBef>
              <a:defRPr sz="1440">
                <a:uFill>
                  <a:solidFill>
                    <a:srgbClr val="000000"/>
                  </a:solidFill>
                </a:uFill>
                <a:latin typeface="Calibri"/>
                <a:ea typeface="Calibri"/>
                <a:cs typeface="Calibri"/>
                <a:sym typeface="Calibri"/>
              </a:defRPr>
            </a:pPr>
            <a:r>
              <a:t>France: price level x7.0</a:t>
            </a:r>
          </a:p>
          <a:p>
            <a:pPr lvl="1" marL="484011" indent="-217311" defTabSz="548640">
              <a:spcBef>
                <a:spcPts val="500"/>
              </a:spcBef>
              <a:defRPr sz="1440">
                <a:uFill>
                  <a:solidFill>
                    <a:srgbClr val="000000"/>
                  </a:solidFill>
                </a:uFill>
                <a:latin typeface="Calibri"/>
                <a:ea typeface="Calibri"/>
                <a:cs typeface="Calibri"/>
                <a:sym typeface="Calibri"/>
              </a:defRPr>
            </a:pPr>
            <a:r>
              <a:t>French government had encouraged investment in Russian bonds…</a:t>
            </a:r>
          </a:p>
          <a:p>
            <a:pPr marL="217311" indent="-217311" defTabSz="548640">
              <a:spcBef>
                <a:spcPts val="500"/>
              </a:spcBef>
              <a:defRPr sz="1440">
                <a:uFill>
                  <a:solidFill>
                    <a:srgbClr val="000000"/>
                  </a:solidFill>
                </a:uFill>
                <a:latin typeface="Calibri"/>
                <a:ea typeface="Calibri"/>
                <a:cs typeface="Calibri"/>
                <a:sym typeface="Calibri"/>
              </a:defRPr>
            </a:pPr>
            <a:r>
              <a:t>German: price level x1,000,000,000,000</a:t>
            </a:r>
          </a:p>
          <a:p>
            <a:pPr lvl="1" marL="484011" indent="-217311" defTabSz="548640">
              <a:spcBef>
                <a:spcPts val="500"/>
              </a:spcBef>
              <a:defRPr sz="1440">
                <a:uFill>
                  <a:solidFill>
                    <a:srgbClr val="000000"/>
                  </a:solidFill>
                </a:uFill>
                <a:latin typeface="Calibri"/>
                <a:ea typeface="Calibri"/>
                <a:cs typeface="Calibri"/>
                <a:sym typeface="Calibri"/>
              </a:defRPr>
            </a:pPr>
            <a:r>
              <a:t>Austria, Hungary, Czechoslovakia the same…</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Keynes’s Protest"/>
          <p:cNvSpPr txBox="1"/>
          <p:nvPr>
            <p:ph type="title" idx="4294967295"/>
          </p:nvPr>
        </p:nvSpPr>
        <p:spPr>
          <a:xfrm>
            <a:off x="457199" y="-1"/>
            <a:ext cx="8234348" cy="1094173"/>
          </a:xfrm>
          <a:prstGeom prst="rect">
            <a:avLst/>
          </a:prstGeom>
        </p:spPr>
        <p:txBody>
          <a:bodyPr lIns="50800" tIns="50800" rIns="50800" bIns="50800"/>
          <a:lstStyle/>
          <a:p>
            <a:pPr lvl="1" defTabSz="410765">
              <a:defRPr>
                <a:solidFill>
                  <a:srgbClr val="000080"/>
                </a:solidFill>
              </a:defRPr>
            </a:pPr>
            <a:r>
              <a:t>Keynes’s Protest</a:t>
            </a:r>
          </a:p>
        </p:txBody>
      </p:sp>
      <p:sp>
        <p:nvSpPr>
          <p:cNvPr id="252" name="Jan Christian Smuts:…"/>
          <p:cNvSpPr txBox="1"/>
          <p:nvPr>
            <p:ph type="body" idx="4294967295"/>
          </p:nvPr>
        </p:nvSpPr>
        <p:spPr>
          <a:xfrm>
            <a:off x="457199" y="1094171"/>
            <a:ext cx="8234348" cy="5244063"/>
          </a:xfrm>
          <a:prstGeom prst="rect">
            <a:avLst/>
          </a:prstGeom>
        </p:spPr>
        <p:txBody>
          <a:bodyPr lIns="50800" tIns="50800" rIns="50800" bIns="50800"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Jan Christian Smuts: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2185" indent="-362185" defTabSz="914400">
              <a:spcBef>
                <a:spcPts val="800"/>
              </a:spcBef>
              <a:defRPr>
                <a:uFill>
                  <a:solidFill>
                    <a:srgbClr val="000000"/>
                  </a:solidFill>
                </a:uFill>
                <a:latin typeface="Calibri"/>
                <a:ea typeface="Calibri"/>
                <a:cs typeface="Calibri"/>
                <a:sym typeface="Calibri"/>
              </a:defRPr>
            </a:pPr>
            <a:r>
              <a:t>“Poor Keynes often sits with me at night after a good dinner and we rail against the world and the coming flood. And I tell him that this is the time for Grigua’s prayer (the Lord to come himself and not to send his Son, as this is not a time for children). And then we laugh, and behind the laughter is [Herbert] Hoover’s horrible picture of thirty million people who must die unless there is some great intervention. But then again we think that things are never really as bad as that; and something will turn up, and the worst will never be. And somehow all these phases of feeling are true and right in some sense…”</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Keynes’s Protest II"/>
          <p:cNvSpPr txBox="1"/>
          <p:nvPr>
            <p:ph type="title" idx="4294967295"/>
          </p:nvPr>
        </p:nvSpPr>
        <p:spPr>
          <a:xfrm>
            <a:off x="457199" y="-1"/>
            <a:ext cx="8234348" cy="1094173"/>
          </a:xfrm>
          <a:prstGeom prst="rect">
            <a:avLst/>
          </a:prstGeom>
        </p:spPr>
        <p:txBody>
          <a:bodyPr lIns="50800" tIns="50800" rIns="50800" bIns="50800"/>
          <a:lstStyle/>
          <a:p>
            <a:pPr lvl="1" defTabSz="410765">
              <a:defRPr>
                <a:solidFill>
                  <a:srgbClr val="000080"/>
                </a:solidFill>
              </a:defRPr>
            </a:pPr>
            <a:r>
              <a:t>Keynes’s Protest II</a:t>
            </a:r>
          </a:p>
        </p:txBody>
      </p:sp>
      <p:sp>
        <p:nvSpPr>
          <p:cNvPr id="255" name="John Maynard Keynes:…"/>
          <p:cNvSpPr txBox="1"/>
          <p:nvPr>
            <p:ph type="body" idx="4294967295"/>
          </p:nvPr>
        </p:nvSpPr>
        <p:spPr>
          <a:xfrm>
            <a:off x="457199" y="1094171"/>
            <a:ext cx="8234348" cy="5244063"/>
          </a:xfrm>
          <a:prstGeom prst="rect">
            <a:avLst/>
          </a:prstGeom>
        </p:spPr>
        <p:txBody>
          <a:bodyPr lIns="50800" tIns="50800" rIns="50800" bIns="50800"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John Maynard Keynes: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2185" indent="-362185" defTabSz="914400">
              <a:spcBef>
                <a:spcPts val="800"/>
              </a:spcBef>
              <a:defRPr>
                <a:uFill>
                  <a:solidFill>
                    <a:srgbClr val="000000"/>
                  </a:solidFill>
                </a:uFill>
                <a:latin typeface="Calibri"/>
                <a:ea typeface="Calibri"/>
                <a:cs typeface="Calibri"/>
                <a:sym typeface="Calibri"/>
              </a:defRPr>
            </a:pPr>
            <a:r>
              <a:t>“If we aim deliberately at the impoverishment of Central Europe, vengeance, I dare predict, will not limp. Nothing can then delay for long that final civil war between the forces of reaction and the despairing convulsions of revolution, before which the horrors of the late German war will fade into nothing, and which will destroy... the civilization and progress of our generation…”</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 World War I</a:t>
            </a:r>
          </a:p>
        </p:txBody>
      </p:sp>
      <p:sp>
        <p:nvSpPr>
          <p:cNvPr id="258" name="On to Chapter 3: Globalizing the World, 1870-1914 (&amp; Eichengreen, 1&amp;2):…"/>
          <p:cNvSpPr txBox="1"/>
          <p:nvPr>
            <p:ph type="body" idx="4294967295"/>
          </p:nvPr>
        </p:nvSpPr>
        <p:spPr>
          <a:xfrm>
            <a:off x="277663" y="1267121"/>
            <a:ext cx="4894212"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Nationalism</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Max Weber: “The vulgar conception of political economy is that it consists in working out recipes for making the world happy.… However… elbow-room… can [only] be won… through the hard struggle.... That standard of value adopted by a German economic theorist, can… be nothing other than a German policy and a German standard.... Our successors will... hold us responsible... for the amount of elbow-room we conquer....  The science of political economy is... a servant of... the lasting political-power interests of... our nation's power, and the vehicle of that power, the German national state…”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Erich von Manstein: von Manstein, von Lewinsky, Lewinski, Levi…</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“We offered 4 battleships a year, the navy demanded 6, and we compromised at 8”</a:t>
            </a:r>
          </a:p>
        </p:txBody>
      </p:sp>
      <p:pic>
        <p:nvPicPr>
          <p:cNvPr id="259" name="battleship_queen_elizabeth_-_Google_Search.png" descr="battleship_queen_elizabeth_-_Google_Search.png"/>
          <p:cNvPicPr>
            <a:picLocks noChangeAspect="1"/>
          </p:cNvPicPr>
          <p:nvPr/>
        </p:nvPicPr>
        <p:blipFill>
          <a:blip r:embed="rId2">
            <a:extLst/>
          </a:blip>
          <a:stretch>
            <a:fillRect/>
          </a:stretch>
        </p:blipFill>
        <p:spPr>
          <a:xfrm>
            <a:off x="5171874" y="1267123"/>
            <a:ext cx="3519673" cy="5310026"/>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The Catastrophe of World War I: Origin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Origins</a:t>
            </a:r>
          </a:p>
        </p:txBody>
      </p:sp>
      <p:sp>
        <p:nvSpPr>
          <p:cNvPr id="262" name="In the summer of 1914 the empires of Russia and Austria-Hungary are skirmishing diplomatically and threatening each other militarily about the latest Balkan crisis…"/>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In the summer of 1914 the empires of Russia and Austria-Hungary are skirmishing diplomatically and threatening each other militarily about the latest Balkan crisis</a:t>
            </a:r>
          </a:p>
          <a:p>
            <a:pPr lvl="1" marL="645348" indent="-289748" defTabSz="731520">
              <a:spcBef>
                <a:spcPts val="600"/>
              </a:spcBef>
              <a:defRPr sz="1920">
                <a:uFill>
                  <a:solidFill>
                    <a:srgbClr val="000000"/>
                  </a:solidFill>
                </a:uFill>
                <a:latin typeface="Calibri"/>
                <a:ea typeface="Calibri"/>
                <a:cs typeface="Calibri"/>
                <a:sym typeface="Calibri"/>
              </a:defRPr>
            </a:pPr>
            <a:r>
              <a:t>Began when in the summer of 1914 the Archduke Franz Ferdinand and his wife Sophie were assassinated in Sarajevo</a:t>
            </a:r>
          </a:p>
          <a:p>
            <a:pPr lvl="1" marL="645348" indent="-289748" defTabSz="731520">
              <a:spcBef>
                <a:spcPts val="600"/>
              </a:spcBef>
              <a:defRPr sz="1920">
                <a:uFill>
                  <a:solidFill>
                    <a:srgbClr val="000000"/>
                  </a:solidFill>
                </a:uFill>
                <a:latin typeface="Calibri"/>
                <a:ea typeface="Calibri"/>
                <a:cs typeface="Calibri"/>
                <a:sym typeface="Calibri"/>
              </a:defRPr>
            </a:pPr>
            <a:r>
              <a:t>By terrorists with very close links to the intelligence service of the Kingdom of Serbia</a:t>
            </a:r>
          </a:p>
          <a:p>
            <a:pPr lvl="1" marL="645348" indent="-289748" defTabSz="731520">
              <a:spcBef>
                <a:spcPts val="600"/>
              </a:spcBef>
              <a:defRPr sz="1920">
                <a:uFill>
                  <a:solidFill>
                    <a:srgbClr val="000000"/>
                  </a:solidFill>
                </a:uFill>
                <a:latin typeface="Calibri"/>
                <a:ea typeface="Calibri"/>
                <a:cs typeface="Calibri"/>
                <a:sym typeface="Calibri"/>
              </a:defRPr>
            </a:pPr>
            <a:r>
              <a:t>What would Austria’s response be?</a:t>
            </a:r>
          </a:p>
          <a:p>
            <a:pPr marL="289748" indent="-289748" defTabSz="731520">
              <a:spcBef>
                <a:spcPts val="600"/>
              </a:spcBef>
              <a:defRPr sz="1920">
                <a:uFill>
                  <a:solidFill>
                    <a:srgbClr val="000000"/>
                  </a:solidFill>
                </a:uFill>
                <a:latin typeface="Calibri"/>
                <a:ea typeface="Calibri"/>
                <a:cs typeface="Calibri"/>
                <a:sym typeface="Calibri"/>
              </a:defRPr>
            </a:pPr>
            <a:r>
              <a:t>And then Germany attacks Belgium</a:t>
            </a:r>
          </a:p>
          <a:p>
            <a:pPr marL="289748" indent="-289748" defTabSz="731520">
              <a:spcBef>
                <a:spcPts val="600"/>
              </a:spcBef>
              <a:defRPr sz="1920">
                <a:uFill>
                  <a:solidFill>
                    <a:srgbClr val="000000"/>
                  </a:solidFill>
                </a:uFill>
                <a:latin typeface="Calibri"/>
                <a:ea typeface="Calibri"/>
                <a:cs typeface="Calibri"/>
                <a:sym typeface="Calibri"/>
              </a:defRPr>
            </a:pPr>
            <a:r>
              <a:t>And then Australia attacks Turkey</a:t>
            </a:r>
          </a:p>
        </p:txBody>
      </p:sp>
      <p:pic>
        <p:nvPicPr>
          <p:cNvPr id="263"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Preview: Next Time"/>
          <p:cNvSpPr txBox="1"/>
          <p:nvPr>
            <p:ph type="title" idx="4294967295"/>
          </p:nvPr>
        </p:nvSpPr>
        <p:spPr>
          <a:xfrm>
            <a:off x="277663" y="-2"/>
            <a:ext cx="8572501" cy="1267126"/>
          </a:xfrm>
          <a:prstGeom prst="rect">
            <a:avLst/>
          </a:prstGeom>
        </p:spPr>
        <p:txBody>
          <a:bodyPr lIns="45718" tIns="45718" rIns="45718" bIns="45718"/>
          <a:lstStyle>
            <a:lvl1pPr defTabSz="402336">
              <a:defRPr sz="5280">
                <a:uFill>
                  <a:solidFill>
                    <a:srgbClr val="000000"/>
                  </a:solidFill>
                </a:uFill>
              </a:defRPr>
            </a:lvl1pPr>
          </a:lstStyle>
          <a:p>
            <a:pPr/>
            <a:r>
              <a:t>Takeaways from Last Time</a:t>
            </a:r>
          </a:p>
        </p:txBody>
      </p:sp>
      <p:sp>
        <p:nvSpPr>
          <p:cNvPr id="94"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From Really Existing Socialism</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The Catastrophe of World War I: Cause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Causes</a:t>
            </a:r>
          </a:p>
        </p:txBody>
      </p:sp>
      <p:sp>
        <p:nvSpPr>
          <p:cNvPr id="266" name="Why?: “If there is a war, let it come now…”…"/>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Why?: “If there is a war, let it come now…”</a:t>
            </a:r>
          </a:p>
          <a:p>
            <a:pPr lvl="1" marL="645348" indent="-289748" defTabSz="731520">
              <a:spcBef>
                <a:spcPts val="600"/>
              </a:spcBef>
              <a:defRPr sz="1920">
                <a:uFill>
                  <a:solidFill>
                    <a:srgbClr val="000000"/>
                  </a:solidFill>
                </a:uFill>
                <a:latin typeface="Calibri"/>
                <a:ea typeface="Calibri"/>
                <a:cs typeface="Calibri"/>
                <a:sym typeface="Calibri"/>
              </a:defRPr>
            </a:pPr>
            <a:r>
              <a:t>Russia thought it would have to fight Germany </a:t>
            </a:r>
            <a:r>
              <a:rPr i="1"/>
              <a:t>someday</a:t>
            </a:r>
            <a:r>
              <a:t>, and might as well while France was interested…</a:t>
            </a:r>
          </a:p>
          <a:p>
            <a:pPr lvl="1" marL="645348" indent="-289748" defTabSz="731520">
              <a:spcBef>
                <a:spcPts val="600"/>
              </a:spcBef>
              <a:defRPr sz="1920">
                <a:uFill>
                  <a:solidFill>
                    <a:srgbClr val="000000"/>
                  </a:solidFill>
                </a:uFill>
                <a:latin typeface="Calibri"/>
                <a:ea typeface="Calibri"/>
                <a:cs typeface="Calibri"/>
                <a:sym typeface="Calibri"/>
              </a:defRPr>
            </a:pPr>
            <a:r>
              <a:t>Austria, France, Britain (as a result of the German battle fleet) the same</a:t>
            </a:r>
          </a:p>
          <a:p>
            <a:pPr marL="289748" indent="-289748" defTabSz="731520">
              <a:spcBef>
                <a:spcPts val="600"/>
              </a:spcBef>
              <a:defRPr sz="1920">
                <a:uFill>
                  <a:solidFill>
                    <a:srgbClr val="000000"/>
                  </a:solidFill>
                </a:uFill>
                <a:latin typeface="Calibri"/>
                <a:ea typeface="Calibri"/>
                <a:cs typeface="Calibri"/>
                <a:sym typeface="Calibri"/>
              </a:defRPr>
            </a:pPr>
            <a:r>
              <a:t>“Busy giddy minds with foreign quarrels…”</a:t>
            </a:r>
          </a:p>
          <a:p>
            <a:pPr marL="289748" indent="-289748" defTabSz="731520">
              <a:spcBef>
                <a:spcPts val="600"/>
              </a:spcBef>
              <a:defRPr sz="1920">
                <a:uFill>
                  <a:solidFill>
                    <a:srgbClr val="000000"/>
                  </a:solidFill>
                </a:uFill>
                <a:latin typeface="Calibri"/>
                <a:ea typeface="Calibri"/>
                <a:cs typeface="Calibri"/>
                <a:sym typeface="Calibri"/>
              </a:defRPr>
            </a:pPr>
            <a:r>
              <a:t>A wiser man: Otto von Bismarck:</a:t>
            </a:r>
          </a:p>
          <a:p>
            <a:pPr lvl="1" marL="645348" indent="-289748" defTabSz="731520">
              <a:spcBef>
                <a:spcPts val="600"/>
              </a:spcBef>
              <a:defRPr sz="1920">
                <a:uFill>
                  <a:solidFill>
                    <a:srgbClr val="000000"/>
                  </a:solidFill>
                </a:uFill>
                <a:latin typeface="Calibri"/>
                <a:ea typeface="Calibri"/>
                <a:cs typeface="Calibri"/>
                <a:sym typeface="Calibri"/>
              </a:defRPr>
            </a:pPr>
            <a:r>
              <a:t>“There is nothing in the Balkans worth the bones of a single Pomeranian grenadier…”</a:t>
            </a:r>
          </a:p>
        </p:txBody>
      </p:sp>
      <p:pic>
        <p:nvPicPr>
          <p:cNvPr id="267"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How Does the U.S. Get Involved?"/>
          <p:cNvSpPr txBox="1"/>
          <p:nvPr>
            <p:ph type="title" idx="4294967295"/>
          </p:nvPr>
        </p:nvSpPr>
        <p:spPr>
          <a:xfrm>
            <a:off x="457199" y="-1"/>
            <a:ext cx="8228391" cy="1156080"/>
          </a:xfrm>
          <a:prstGeom prst="rect">
            <a:avLst/>
          </a:prstGeom>
        </p:spPr>
        <p:txBody>
          <a:bodyPr lIns="50800" tIns="50800" rIns="50800" bIns="50800"/>
          <a:lstStyle>
            <a:lvl1pPr marL="32940" indent="-32940" defTabSz="758951">
              <a:defRPr sz="4648">
                <a:solidFill>
                  <a:srgbClr val="000080"/>
                </a:solidFill>
                <a:uFill>
                  <a:solidFill>
                    <a:srgbClr val="000000"/>
                  </a:solidFill>
                </a:uFill>
                <a:latin typeface="Calibri"/>
                <a:ea typeface="Calibri"/>
                <a:cs typeface="Calibri"/>
                <a:sym typeface="Calibri"/>
              </a:defRPr>
            </a:lvl1pPr>
          </a:lstStyle>
          <a:p>
            <a:pPr/>
            <a:r>
              <a:t>How Does the U.S. Get Involved?</a:t>
            </a:r>
          </a:p>
        </p:txBody>
      </p:sp>
      <p:sp>
        <p:nvSpPr>
          <p:cNvPr id="270" name="British policy: binding the U.S. upper class to Britain since the 1840s…"/>
          <p:cNvSpPr txBox="1"/>
          <p:nvPr>
            <p:ph type="body" sz="half" idx="4294967295"/>
          </p:nvPr>
        </p:nvSpPr>
        <p:spPr>
          <a:xfrm>
            <a:off x="679141" y="1156078"/>
            <a:ext cx="4318309" cy="5111125"/>
          </a:xfrm>
          <a:prstGeom prst="rect">
            <a:avLst/>
          </a:prstGeom>
        </p:spPr>
        <p:txBody>
          <a:bodyPr lIns="50800" tIns="50800" rIns="50800" bIns="50800" anchor="t"/>
          <a:lstStyle/>
          <a:p>
            <a:pPr marL="311479" indent="-311479" defTabSz="786384">
              <a:spcBef>
                <a:spcPts val="700"/>
              </a:spcBef>
              <a:defRPr sz="2064">
                <a:uFill>
                  <a:solidFill>
                    <a:srgbClr val="000000"/>
                  </a:solidFill>
                </a:uFill>
                <a:latin typeface="Calibri"/>
                <a:ea typeface="Calibri"/>
                <a:cs typeface="Calibri"/>
                <a:sym typeface="Calibri"/>
              </a:defRPr>
            </a:pPr>
            <a:r>
              <a:t>British policy: binding the U.S. upper class to Britain since the 1840s</a:t>
            </a:r>
          </a:p>
          <a:p>
            <a:pPr marL="311479" indent="-311479" defTabSz="786384">
              <a:spcBef>
                <a:spcPts val="700"/>
              </a:spcBef>
              <a:defRPr sz="2064">
                <a:uFill>
                  <a:solidFill>
                    <a:srgbClr val="000000"/>
                  </a:solidFill>
                </a:uFill>
                <a:latin typeface="Calibri"/>
                <a:ea typeface="Calibri"/>
                <a:cs typeface="Calibri"/>
                <a:sym typeface="Calibri"/>
              </a:defRPr>
            </a:pPr>
            <a:r>
              <a:t>The Law of the Sea</a:t>
            </a:r>
          </a:p>
          <a:p>
            <a:pPr lvl="1" marL="693749" indent="-311479" defTabSz="786384">
              <a:spcBef>
                <a:spcPts val="700"/>
              </a:spcBef>
              <a:defRPr sz="2064">
                <a:uFill>
                  <a:solidFill>
                    <a:srgbClr val="000000"/>
                  </a:solidFill>
                </a:uFill>
                <a:latin typeface="Calibri"/>
                <a:ea typeface="Calibri"/>
                <a:cs typeface="Calibri"/>
                <a:sym typeface="Calibri"/>
              </a:defRPr>
            </a:pPr>
            <a:r>
              <a:t>Neutrals</a:t>
            </a:r>
          </a:p>
          <a:p>
            <a:pPr lvl="1" marL="693749" indent="-311479" defTabSz="786384">
              <a:spcBef>
                <a:spcPts val="700"/>
              </a:spcBef>
              <a:defRPr sz="2064">
                <a:uFill>
                  <a:solidFill>
                    <a:srgbClr val="000000"/>
                  </a:solidFill>
                </a:uFill>
                <a:latin typeface="Calibri"/>
                <a:ea typeface="Calibri"/>
                <a:cs typeface="Calibri"/>
                <a:sym typeface="Calibri"/>
              </a:defRPr>
            </a:pPr>
            <a:r>
              <a:t>Blockade</a:t>
            </a:r>
          </a:p>
          <a:p>
            <a:pPr marL="311479" indent="-311479" defTabSz="786384">
              <a:spcBef>
                <a:spcPts val="700"/>
              </a:spcBef>
              <a:defRPr sz="2064">
                <a:uFill>
                  <a:solidFill>
                    <a:srgbClr val="000000"/>
                  </a:solidFill>
                </a:uFill>
                <a:latin typeface="Calibri"/>
                <a:ea typeface="Calibri"/>
                <a:cs typeface="Calibri"/>
                <a:sym typeface="Calibri"/>
              </a:defRPr>
            </a:pPr>
            <a:r>
              <a:t>The submarine</a:t>
            </a:r>
          </a:p>
          <a:p>
            <a:pPr lvl="1" marL="693749" indent="-311479" defTabSz="786384">
              <a:spcBef>
                <a:spcPts val="700"/>
              </a:spcBef>
              <a:defRPr sz="2064">
                <a:uFill>
                  <a:solidFill>
                    <a:srgbClr val="000000"/>
                  </a:solidFill>
                </a:uFill>
                <a:latin typeface="Calibri"/>
                <a:ea typeface="Calibri"/>
                <a:cs typeface="Calibri"/>
                <a:sym typeface="Calibri"/>
              </a:defRPr>
            </a:pPr>
            <a:r>
              <a:t>Unrestricted submarine warfare</a:t>
            </a:r>
          </a:p>
          <a:p>
            <a:pPr lvl="1" marL="693749" indent="-311479" defTabSz="786384">
              <a:spcBef>
                <a:spcPts val="700"/>
              </a:spcBef>
              <a:defRPr sz="2064">
                <a:uFill>
                  <a:solidFill>
                    <a:srgbClr val="000000"/>
                  </a:solidFill>
                </a:uFill>
                <a:latin typeface="Calibri"/>
                <a:ea typeface="Calibri"/>
                <a:cs typeface="Calibri"/>
                <a:sym typeface="Calibri"/>
              </a:defRPr>
            </a:pPr>
            <a:r>
              <a:t>Zimmerman Telegram</a:t>
            </a:r>
          </a:p>
          <a:p>
            <a:pPr marL="311479" indent="-311479" defTabSz="786384">
              <a:spcBef>
                <a:spcPts val="700"/>
              </a:spcBef>
              <a:defRPr sz="2064">
                <a:uFill>
                  <a:solidFill>
                    <a:srgbClr val="000000"/>
                  </a:solidFill>
                </a:uFill>
                <a:latin typeface="Calibri"/>
                <a:ea typeface="Calibri"/>
                <a:cs typeface="Calibri"/>
                <a:sym typeface="Calibri"/>
              </a:defRPr>
            </a:pPr>
            <a:r>
              <a:t>Woodrow Wilson</a:t>
            </a:r>
          </a:p>
          <a:p>
            <a:pPr lvl="1" marL="693749" indent="-311479" defTabSz="786384">
              <a:spcBef>
                <a:spcPts val="700"/>
              </a:spcBef>
              <a:defRPr sz="2064">
                <a:uFill>
                  <a:solidFill>
                    <a:srgbClr val="000000"/>
                  </a:solidFill>
                </a:uFill>
                <a:latin typeface="Calibri"/>
                <a:ea typeface="Calibri"/>
                <a:cs typeface="Calibri"/>
                <a:sym typeface="Calibri"/>
              </a:defRPr>
            </a:pPr>
            <a:r>
              <a:t>“Teach the Mexicans to elect good men…”</a:t>
            </a:r>
          </a:p>
          <a:p>
            <a:pPr lvl="1" marL="693749" indent="-311479" defTabSz="786384">
              <a:spcBef>
                <a:spcPts val="700"/>
              </a:spcBef>
              <a:defRPr sz="2064">
                <a:uFill>
                  <a:solidFill>
                    <a:srgbClr val="000000"/>
                  </a:solidFill>
                </a:uFill>
                <a:latin typeface="Calibri"/>
                <a:ea typeface="Calibri"/>
                <a:cs typeface="Calibri"/>
                <a:sym typeface="Calibri"/>
              </a:defRPr>
            </a:pPr>
            <a:r>
              <a:t>“The war to end war…”</a:t>
            </a:r>
          </a:p>
        </p:txBody>
      </p:sp>
      <p:pic>
        <p:nvPicPr>
          <p:cNvPr id="271" name="Lusitania_-_World_War_I_-_HISTORY_com.png" descr="Lusitania_-_World_War_I_-_HISTORY_com.png"/>
          <p:cNvPicPr>
            <a:picLocks noChangeAspect="1"/>
          </p:cNvPicPr>
          <p:nvPr/>
        </p:nvPicPr>
        <p:blipFill>
          <a:blip r:embed="rId2">
            <a:extLst/>
          </a:blip>
          <a:stretch>
            <a:fillRect/>
          </a:stretch>
        </p:blipFill>
        <p:spPr>
          <a:xfrm>
            <a:off x="5010174" y="1156078"/>
            <a:ext cx="3675416" cy="5111125"/>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The Catastrophe of World War I: Outcome—Human"/>
          <p:cNvSpPr txBox="1"/>
          <p:nvPr>
            <p:ph type="title" idx="4294967295"/>
          </p:nvPr>
        </p:nvSpPr>
        <p:spPr>
          <a:xfrm>
            <a:off x="457199" y="-1"/>
            <a:ext cx="8228391" cy="1156080"/>
          </a:xfrm>
          <a:prstGeom prst="rect">
            <a:avLst/>
          </a:prstGeom>
        </p:spPr>
        <p:txBody>
          <a:bodyPr lIns="50800" tIns="50800" rIns="50800" bIns="50800"/>
          <a:lstStyle>
            <a:lvl1pPr marL="23812" indent="-23812" defTabSz="548640">
              <a:defRPr sz="3360">
                <a:solidFill>
                  <a:srgbClr val="000080"/>
                </a:solidFill>
                <a:uFill>
                  <a:solidFill>
                    <a:srgbClr val="000000"/>
                  </a:solidFill>
                </a:uFill>
                <a:latin typeface="Calibri"/>
                <a:ea typeface="Calibri"/>
                <a:cs typeface="Calibri"/>
                <a:sym typeface="Calibri"/>
              </a:defRPr>
            </a:lvl1pPr>
          </a:lstStyle>
          <a:p>
            <a:pPr/>
            <a:r>
              <a:t>The Catastrophe of World War I: Outcome—Human</a:t>
            </a:r>
          </a:p>
        </p:txBody>
      </p:sp>
      <p:sp>
        <p:nvSpPr>
          <p:cNvPr id="274" name="Combatants had mobilized 65M out of 100M men of military age…"/>
          <p:cNvSpPr txBox="1"/>
          <p:nvPr>
            <p:ph type="body" sz="half" idx="4294967295"/>
          </p:nvPr>
        </p:nvSpPr>
        <p:spPr>
          <a:xfrm>
            <a:off x="679141" y="1156078"/>
            <a:ext cx="4318309" cy="5111125"/>
          </a:xfrm>
          <a:prstGeom prst="rect">
            <a:avLst/>
          </a:prstGeom>
        </p:spPr>
        <p:txBody>
          <a:bodyPr lIns="50800" tIns="50800" rIns="50800" bIns="50800" anchor="t"/>
          <a:lstStyle/>
          <a:p>
            <a:pPr marL="242664" indent="-242664" defTabSz="612648">
              <a:spcBef>
                <a:spcPts val="500"/>
              </a:spcBef>
              <a:defRPr sz="1608">
                <a:uFill>
                  <a:solidFill>
                    <a:srgbClr val="000000"/>
                  </a:solidFill>
                </a:uFill>
                <a:latin typeface="Calibri"/>
                <a:ea typeface="Calibri"/>
                <a:cs typeface="Calibri"/>
                <a:sym typeface="Calibri"/>
              </a:defRPr>
            </a:pPr>
            <a:r>
              <a:t>Combatants had mobilized 65M out of 100M men of military age</a:t>
            </a:r>
          </a:p>
          <a:p>
            <a:pPr lvl="1" marL="540479" indent="-242664" defTabSz="612648">
              <a:spcBef>
                <a:spcPts val="500"/>
              </a:spcBef>
              <a:defRPr sz="1608">
                <a:uFill>
                  <a:solidFill>
                    <a:srgbClr val="000000"/>
                  </a:solidFill>
                </a:uFill>
                <a:latin typeface="Calibri"/>
                <a:ea typeface="Calibri"/>
                <a:cs typeface="Calibri"/>
                <a:sym typeface="Calibri"/>
              </a:defRPr>
            </a:pPr>
            <a:r>
              <a:t>10M killed</a:t>
            </a:r>
          </a:p>
          <a:p>
            <a:pPr lvl="1" marL="540479" indent="-242664" defTabSz="612648">
              <a:spcBef>
                <a:spcPts val="500"/>
              </a:spcBef>
              <a:defRPr sz="1608">
                <a:uFill>
                  <a:solidFill>
                    <a:srgbClr val="000000"/>
                  </a:solidFill>
                </a:uFill>
                <a:latin typeface="Calibri"/>
                <a:ea typeface="Calibri"/>
                <a:cs typeface="Calibri"/>
                <a:sym typeface="Calibri"/>
              </a:defRPr>
            </a:pPr>
            <a:r>
              <a:t>10M maimed</a:t>
            </a:r>
          </a:p>
          <a:p>
            <a:pPr lvl="1" marL="540479" indent="-242664" defTabSz="612648">
              <a:spcBef>
                <a:spcPts val="500"/>
              </a:spcBef>
              <a:defRPr sz="1608">
                <a:uFill>
                  <a:solidFill>
                    <a:srgbClr val="000000"/>
                  </a:solidFill>
                </a:uFill>
                <a:latin typeface="Calibri"/>
                <a:ea typeface="Calibri"/>
                <a:cs typeface="Calibri"/>
                <a:sym typeface="Calibri"/>
              </a:defRPr>
            </a:pPr>
            <a:r>
              <a:t>Civilian casualties less than 10% of military</a:t>
            </a:r>
          </a:p>
          <a:p>
            <a:pPr lvl="1" marL="540479" indent="-242664" defTabSz="612648">
              <a:spcBef>
                <a:spcPts val="500"/>
              </a:spcBef>
              <a:defRPr sz="1608">
                <a:uFill>
                  <a:solidFill>
                    <a:srgbClr val="000000"/>
                  </a:solidFill>
                </a:uFill>
                <a:latin typeface="Calibri"/>
                <a:ea typeface="Calibri"/>
                <a:cs typeface="Calibri"/>
                <a:sym typeface="Calibri"/>
              </a:defRPr>
            </a:pPr>
            <a:r>
              <a:t>Costs of 1.5x a year’s GDP</a:t>
            </a:r>
          </a:p>
          <a:p>
            <a:pPr lvl="1" marL="540479" indent="-242664" defTabSz="612648">
              <a:spcBef>
                <a:spcPts val="500"/>
              </a:spcBef>
              <a:defRPr sz="1608">
                <a:uFill>
                  <a:solidFill>
                    <a:srgbClr val="000000"/>
                  </a:solidFill>
                </a:uFill>
                <a:latin typeface="Calibri"/>
                <a:ea typeface="Calibri"/>
                <a:cs typeface="Calibri"/>
                <a:sym typeface="Calibri"/>
              </a:defRPr>
            </a:pPr>
            <a:r>
              <a:t>Plus a 15M global flu epidemic</a:t>
            </a:r>
          </a:p>
          <a:p>
            <a:pPr marL="242664" indent="-242664" defTabSz="612648">
              <a:spcBef>
                <a:spcPts val="500"/>
              </a:spcBef>
              <a:defRPr sz="1608">
                <a:uFill>
                  <a:solidFill>
                    <a:srgbClr val="000000"/>
                  </a:solidFill>
                </a:uFill>
                <a:latin typeface="Calibri"/>
                <a:ea typeface="Calibri"/>
                <a:cs typeface="Calibri"/>
                <a:sym typeface="Calibri"/>
              </a:defRPr>
            </a:pPr>
            <a:r>
              <a:t>Russian, Austro-Hungarian, German, Ottoman Turkish Empires all gone…</a:t>
            </a:r>
          </a:p>
          <a:p>
            <a:pPr marL="242664" indent="-242664" defTabSz="612648">
              <a:spcBef>
                <a:spcPts val="500"/>
              </a:spcBef>
              <a:defRPr sz="1608">
                <a:uFill>
                  <a:solidFill>
                    <a:srgbClr val="000000"/>
                  </a:solidFill>
                </a:uFill>
                <a:latin typeface="Calibri"/>
                <a:ea typeface="Calibri"/>
                <a:cs typeface="Calibri"/>
                <a:sym typeface="Calibri"/>
              </a:defRPr>
            </a:pPr>
            <a:r>
              <a:t>Representative governments destabilized—or weak…</a:t>
            </a:r>
          </a:p>
          <a:p>
            <a:pPr marL="242664" indent="-242664" defTabSz="612648">
              <a:spcBef>
                <a:spcPts val="500"/>
              </a:spcBef>
              <a:defRPr sz="1608">
                <a:uFill>
                  <a:solidFill>
                    <a:srgbClr val="000000"/>
                  </a:solidFill>
                </a:uFill>
                <a:latin typeface="Calibri"/>
                <a:ea typeface="Calibri"/>
                <a:cs typeface="Calibri"/>
                <a:sym typeface="Calibri"/>
              </a:defRPr>
            </a:pPr>
            <a:r>
              <a:t>The Russian Revolution…</a:t>
            </a:r>
          </a:p>
          <a:p>
            <a:pPr marL="242664" indent="-242664" defTabSz="612648">
              <a:spcBef>
                <a:spcPts val="500"/>
              </a:spcBef>
              <a:defRPr sz="1608">
                <a:uFill>
                  <a:solidFill>
                    <a:srgbClr val="000000"/>
                  </a:solidFill>
                </a:uFill>
                <a:latin typeface="Calibri"/>
                <a:ea typeface="Calibri"/>
                <a:cs typeface="Calibri"/>
                <a:sym typeface="Calibri"/>
              </a:defRPr>
            </a:pPr>
            <a:r>
              <a:t>Hungarian, Bavarian socialist republics (short-lived)</a:t>
            </a:r>
          </a:p>
          <a:p>
            <a:pPr marL="242664" indent="-242664" defTabSz="612648">
              <a:spcBef>
                <a:spcPts val="500"/>
              </a:spcBef>
              <a:defRPr sz="1608">
                <a:uFill>
                  <a:solidFill>
                    <a:srgbClr val="000000"/>
                  </a:solidFill>
                </a:uFill>
                <a:latin typeface="Calibri"/>
                <a:ea typeface="Calibri"/>
                <a:cs typeface="Calibri"/>
                <a:sym typeface="Calibri"/>
              </a:defRPr>
            </a:pPr>
            <a:r>
              <a:t>Spartakist…</a:t>
            </a:r>
          </a:p>
          <a:p>
            <a:pPr marL="242664" indent="-242664" defTabSz="612648">
              <a:spcBef>
                <a:spcPts val="500"/>
              </a:spcBef>
              <a:defRPr sz="1608">
                <a:uFill>
                  <a:solidFill>
                    <a:srgbClr val="000000"/>
                  </a:solidFill>
                </a:uFill>
                <a:latin typeface="Calibri"/>
                <a:ea typeface="Calibri"/>
                <a:cs typeface="Calibri"/>
                <a:sym typeface="Calibri"/>
              </a:defRPr>
            </a:pPr>
            <a:r>
              <a:t>Allies demand 2 years of German GDP as “reparations”…</a:t>
            </a:r>
          </a:p>
        </p:txBody>
      </p:sp>
      <p:pic>
        <p:nvPicPr>
          <p:cNvPr id="275"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278"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279"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Edward Bellamy: Looking Backward"/>
          <p:cNvSpPr txBox="1"/>
          <p:nvPr>
            <p:ph type="title" idx="4294967295"/>
          </p:nvPr>
        </p:nvSpPr>
        <p:spPr>
          <a:xfrm>
            <a:off x="277663" y="-2"/>
            <a:ext cx="8572501" cy="1267126"/>
          </a:xfrm>
          <a:prstGeom prst="rect">
            <a:avLst/>
          </a:prstGeom>
        </p:spPr>
        <p:txBody>
          <a:bodyPr lIns="45718" tIns="45718" rIns="45718" bIns="45718"/>
          <a:lstStyle/>
          <a:p>
            <a:pPr defTabSz="292606">
              <a:defRPr sz="3800">
                <a:uFill>
                  <a:solidFill>
                    <a:srgbClr val="000000"/>
                  </a:solidFill>
                </a:uFill>
              </a:defRPr>
            </a:pPr>
            <a:r>
              <a:t>Review: Edward Bellamy: </a:t>
            </a:r>
            <a:r>
              <a:rPr i="1"/>
              <a:t>Looking Backward</a:t>
            </a:r>
          </a:p>
        </p:txBody>
      </p:sp>
      <p:sp>
        <p:nvSpPr>
          <p:cNvPr id="282" name="Edward Bellamy: Looking Backward &lt;https://delong.typepad.com/files/bellamy-backward.pdf&gt;: Perhaps the third best-selling novel of the 19th century in the United States…"/>
          <p:cNvSpPr txBox="1"/>
          <p:nvPr>
            <p:ph type="body" sz="half" idx="4294967295"/>
          </p:nvPr>
        </p:nvSpPr>
        <p:spPr>
          <a:xfrm>
            <a:off x="277663" y="1267121"/>
            <a:ext cx="4545065" cy="5397503"/>
          </a:xfrm>
          <a:prstGeom prst="rect">
            <a:avLst/>
          </a:prstGeom>
        </p:spPr>
        <p:txBody>
          <a:bodyPr lIns="45718" tIns="45718" rIns="45718" bIns="45718" anchor="t"/>
          <a:lstStyle/>
          <a:p>
            <a:pPr marL="0" indent="0" defTabSz="288036">
              <a:spcBef>
                <a:spcPts val="700"/>
              </a:spcBef>
              <a:buSzTx/>
              <a:buFont typeface="Arial"/>
              <a:buNone/>
              <a:defRPr b="1" sz="1500">
                <a:uFill>
                  <a:solidFill>
                    <a:srgbClr val="000000"/>
                  </a:solidFill>
                </a:uFill>
                <a:latin typeface="+mn-lt"/>
                <a:ea typeface="+mn-ea"/>
                <a:cs typeface="+mn-cs"/>
                <a:sym typeface="Helvetica"/>
              </a:defRPr>
            </a:pPr>
            <a:r>
              <a:t>Edward Bellamy:</a:t>
            </a:r>
            <a:r>
              <a:rPr i="1"/>
              <a:t> Looking Backward </a:t>
            </a:r>
            <a:r>
              <a:t>&lt;</a:t>
            </a:r>
            <a:r>
              <a:rPr u="sng">
                <a:solidFill>
                  <a:srgbClr val="0000FF"/>
                </a:solidFill>
                <a:uFill>
                  <a:solidFill>
                    <a:srgbClr val="0000FF"/>
                  </a:solidFill>
                </a:uFill>
                <a:hlinkClick r:id="rId2" invalidUrl="" action="" tgtFrame="" tooltip="" history="1" highlightClick="0" endSnd="0"/>
              </a:rPr>
              <a:t>https://delong.typepad.com/files/bellamy-backward.pdf</a:t>
            </a:r>
            <a:r>
              <a:t>&gt;: Perhaps the third best-selling novel of the 19th century in the United States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2000 is a utopia…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narrator is carried forward in time from 1887-2000 by an implausible plot device:</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‘“This is the tenth day of September in the year 2000, and you have slept exactly one hundred and thirteen years, three months, and eleven days…”’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He then wanders around, looking at the utopia of 2000…</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opening:</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‘“How could I live without service to the world?” you ask…. The answer is that my great-grandfather had accumulated a sum of money on which his descendants had ever since…. The sum had been originally by no means large. It was, in fact, much larger now that three generations had been supported upon it in idleness, than it was at first…’</a:t>
            </a:r>
          </a:p>
        </p:txBody>
      </p:sp>
      <p:pic>
        <p:nvPicPr>
          <p:cNvPr id="283" name="Image" descr="Image"/>
          <p:cNvPicPr>
            <a:picLocks noChangeAspect="1"/>
          </p:cNvPicPr>
          <p:nvPr/>
        </p:nvPicPr>
        <p:blipFill>
          <a:blip r:embed="rId3">
            <a:extLst/>
          </a:blip>
          <a:stretch>
            <a:fillRect/>
          </a:stretch>
        </p:blipFill>
        <p:spPr>
          <a:xfrm>
            <a:off x="4822726" y="1267121"/>
            <a:ext cx="4027439" cy="5397503"/>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The Stagecoach of Society"/>
          <p:cNvSpPr txBox="1"/>
          <p:nvPr>
            <p:ph type="title" idx="4294967295"/>
          </p:nvPr>
        </p:nvSpPr>
        <p:spPr>
          <a:xfrm>
            <a:off x="277663" y="-2"/>
            <a:ext cx="8572501" cy="1267126"/>
          </a:xfrm>
          <a:prstGeom prst="rect">
            <a:avLst/>
          </a:prstGeom>
        </p:spPr>
        <p:txBody>
          <a:bodyPr lIns="45718" tIns="45718" rIns="45718" bIns="45718"/>
          <a:lstStyle>
            <a:lvl1pPr defTabSz="397763">
              <a:defRPr sz="5200">
                <a:solidFill>
                  <a:srgbClr val="000080"/>
                </a:solidFill>
                <a:uFill>
                  <a:solidFill>
                    <a:srgbClr val="000000"/>
                  </a:solidFill>
                </a:uFill>
              </a:defRPr>
            </a:lvl1pPr>
          </a:lstStyle>
          <a:p>
            <a:pPr/>
            <a:r>
              <a:t>The Stagecoach of Society</a:t>
            </a:r>
          </a:p>
        </p:txBody>
      </p:sp>
      <p:sp>
        <p:nvSpPr>
          <p:cNvPr id="286" name="Those who ride and this who pull:…"/>
          <p:cNvSpPr txBox="1"/>
          <p:nvPr>
            <p:ph type="body" idx="4294967295"/>
          </p:nvPr>
        </p:nvSpPr>
        <p:spPr>
          <a:xfrm>
            <a:off x="277663" y="1267121"/>
            <a:ext cx="8572501" cy="5397503"/>
          </a:xfrm>
          <a:prstGeom prst="rect">
            <a:avLst/>
          </a:prstGeom>
        </p:spPr>
        <p:txBody>
          <a:bodyPr lIns="45718" tIns="45718" rIns="45718" bIns="45718" anchor="t"/>
          <a:lstStyle/>
          <a:p>
            <a:pPr marL="0" indent="0" defTabSz="342900">
              <a:spcBef>
                <a:spcPts val="900"/>
              </a:spcBef>
              <a:buSzTx/>
              <a:buFont typeface="Arial"/>
              <a:buNone/>
              <a:defRPr b="1" sz="1800">
                <a:uFill>
                  <a:solidFill>
                    <a:srgbClr val="000000"/>
                  </a:solidFill>
                </a:uFill>
                <a:latin typeface="+mn-lt"/>
                <a:ea typeface="+mn-ea"/>
                <a:cs typeface="+mn-cs"/>
                <a:sym typeface="Helvetica"/>
              </a:defRPr>
            </a:pPr>
            <a:r>
              <a:t>Those who ride and this who pull:</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‘Commiseration was frequently expressed by those who rode for those who had to pull the coach, especially when the vehicle came to a bad place in the road, as it was constantly doing, or to a particularly steep hill. At such times, the desperate straining of the team, their agonized leaping and plunging under the pitiless lashing of hunger, the many who fainted at the rope and were trampled in the mire, made a very distressing spectacle, which often called forth highly creditable displays of feeling on the top of the coach.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‘At such times the passengers would call down encouragingly to the toilers of the rope, exhorting them to patience, and holding out hopes of possible compensation in another world for the hardness of their lot, while others contributed to buy salves and liniments for the crippled and injured. It was agreed that it was a great pity that the coach should be so hard to pull, and there was a sense of general relief when the specially bad piece of road was gotten over. This relief was not, indeed, wholly on account of the team, for there was always some danger at these bad places of a general overturn in which all would lose their seats.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‘It must in truth be admitted that the main effect of the spectacle of the misery of the toilers at the rope was to enhance the passengers’ sense of the value of their seats upon the coach, and to cause them to hold on to them more desperately than before…</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The Stagecoach of Society II"/>
          <p:cNvSpPr txBox="1"/>
          <p:nvPr>
            <p:ph type="title" idx="4294967295"/>
          </p:nvPr>
        </p:nvSpPr>
        <p:spPr>
          <a:xfrm>
            <a:off x="277663" y="-2"/>
            <a:ext cx="8572501" cy="1267126"/>
          </a:xfrm>
          <a:prstGeom prst="rect">
            <a:avLst/>
          </a:prstGeom>
        </p:spPr>
        <p:txBody>
          <a:bodyPr lIns="45718" tIns="45718" rIns="45718" bIns="45718"/>
          <a:lstStyle>
            <a:lvl1pPr defTabSz="374904">
              <a:defRPr sz="4900">
                <a:solidFill>
                  <a:srgbClr val="000080"/>
                </a:solidFill>
                <a:uFill>
                  <a:solidFill>
                    <a:srgbClr val="000000"/>
                  </a:solidFill>
                </a:uFill>
              </a:defRPr>
            </a:lvl1pPr>
          </a:lstStyle>
          <a:p>
            <a:pPr/>
            <a:r>
              <a:t>The Stagecoach of Society II</a:t>
            </a:r>
          </a:p>
        </p:txBody>
      </p:sp>
      <p:sp>
        <p:nvSpPr>
          <p:cNvPr id="289" name="“Finer clay”:…"/>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“Finer clay”: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other fact is yet more curious, consisting in a singular hallucination which those on the top of the coach generally shared, that they were not exactly like their brothers and sisters who pulled at the rope, but of finer clay, in some way belonging to a higher order of beings who might justly expect to be drawn. This seems unaccountable, but, as I once rode on this very coach and shared that very hallucination, I ought to be believed.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strangest thing about the hallucination was that those who had but just climbed up from the ground, before they had outgrown the marks of the rope upon their hands, began to fall under its influence. As for those whose parents and grand-parents before them had been so fortunate as to keep their seats on the top, the conviction they cherished of the essential difference between their sort of humanity and the common article was absolute. The effect of such a delusion in moderating fellow feeling for the sufferings of the mass of men into a distant and philosophical compassion is obvious.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‘To it I refer as the only extenuation I can offer for the indifference which, at the period I write of, marked my own attitude toward the misery of my brothers…</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The Stagecoach of Society I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Stagecoach of Society III</a:t>
            </a:r>
          </a:p>
        </p:txBody>
      </p:sp>
      <p:sp>
        <p:nvSpPr>
          <p:cNvPr id="292" name="Class war:…"/>
          <p:cNvSpPr txBox="1"/>
          <p:nvPr>
            <p:ph type="body" idx="4294967295"/>
          </p:nvPr>
        </p:nvSpPr>
        <p:spPr>
          <a:xfrm>
            <a:off x="277663" y="1267121"/>
            <a:ext cx="8572501" cy="5397503"/>
          </a:xfrm>
          <a:prstGeom prst="rect">
            <a:avLst/>
          </a:prstGeom>
        </p:spPr>
        <p:txBody>
          <a:bodyPr lIns="45718" tIns="45718" rIns="45718" bIns="45718" anchor="t"/>
          <a:lstStyle/>
          <a:p>
            <a:pPr marL="0" indent="0" defTabSz="352042">
              <a:spcBef>
                <a:spcPts val="900"/>
              </a:spcBef>
              <a:buSzTx/>
              <a:buFont typeface="Arial"/>
              <a:buNone/>
              <a:defRPr b="1" sz="1800">
                <a:uFill>
                  <a:solidFill>
                    <a:srgbClr val="000000"/>
                  </a:solidFill>
                </a:uFill>
                <a:latin typeface="+mn-lt"/>
                <a:ea typeface="+mn-ea"/>
                <a:cs typeface="+mn-cs"/>
                <a:sym typeface="Helvetica"/>
              </a:defRPr>
            </a:pPr>
            <a:r>
              <a:t>Class war:</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sanguine argued very forcibly that it was in the very nature of things impossible that the new hopes of the workingmen could be satisfied, simply because the world had not the wherewithal to satisfy them. It was only because the masses worked very hard and lived on short commons that the race did not starve outright, and no considerable improvement in their condition was possible while the world, as a whole, remained so poor.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‘It was not the capitalists whom the laboring men were contending with, these maintained, but the iron-bound environment of humanity, and it was merely a question of the thickness of their skulls when they would discover the fact and make up their minds to endure what they could not cure.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less sanguine admitted all this. Of course the workingmen’s aspirations were impossible of fulfillment for natural reasons, but there were grounds to fear that they would not discover this fact until they had made a sad mess of society. They had the votes and the power to do so if they pleased, and their leaders meant they should. Some of these desponding observers went so far as to predict an impending social cataclysm. Humanity, they argued, having climbed to the top round of the ladder of civilization, was about to take a header into chaos…’</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The Limit of Human Felicity 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Limit of Human Felicity I</a:t>
            </a:r>
          </a:p>
        </p:txBody>
      </p:sp>
      <p:sp>
        <p:nvSpPr>
          <p:cNvPr id="295" name="In the music room:…"/>
          <p:cNvSpPr txBox="1"/>
          <p:nvPr>
            <p:ph type="body" idx="4294967295"/>
          </p:nvPr>
        </p:nvSpPr>
        <p:spPr>
          <a:xfrm>
            <a:off x="277663" y="1267121"/>
            <a:ext cx="8572501" cy="5397503"/>
          </a:xfrm>
          <a:prstGeom prst="rect">
            <a:avLst/>
          </a:prstGeom>
        </p:spPr>
        <p:txBody>
          <a:bodyPr lIns="45718" tIns="45718" rIns="45718" bIns="45718" anchor="t"/>
          <a:lstStyle/>
          <a:p>
            <a:pPr marL="0" indent="0" defTabSz="411479">
              <a:spcBef>
                <a:spcPts val="1000"/>
              </a:spcBef>
              <a:buSzTx/>
              <a:buFont typeface="Arial"/>
              <a:buNone/>
              <a:defRPr b="1" sz="2100">
                <a:uFill>
                  <a:solidFill>
                    <a:srgbClr val="000000"/>
                  </a:solidFill>
                </a:uFill>
                <a:latin typeface="+mn-lt"/>
                <a:ea typeface="+mn-ea"/>
                <a:cs typeface="+mn-cs"/>
                <a:sym typeface="Helvetica"/>
              </a:defRPr>
            </a:pPr>
            <a:r>
              <a:t>In the music room:</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‘She made me sit down comfortably, and, crossing the room, so far as I could see, merely touched one or two screws, and at once the room was filled with the music of a grand organ anthem; filled, not flooded, for, by some means, the volume of melody had been per- fectly graduated to the size of the apartment. I listened, scarcely breathing, to the close. Such music, so perfectly rendered, I had never expected to hear. </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‘“Grand!” I cried, as the last great wave of sound broke and ebbed away into silence. “Bach must be at the keys of that organ; but where is the organ?”…</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‘“There are a number of music rooms in the city, perfectly adapted acoustically to the different sorts of music. These halls are connected by telephone with all the houses of the city…. Any one of the four pieces now going on that you prefer, you can hear by merely pressing the button which will connect your house-wire with the hall where it is being rendered…”’</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The Limit of Human Felicity III"/>
          <p:cNvSpPr txBox="1"/>
          <p:nvPr>
            <p:ph type="title" idx="4294967295"/>
          </p:nvPr>
        </p:nvSpPr>
        <p:spPr>
          <a:xfrm>
            <a:off x="277663" y="-2"/>
            <a:ext cx="8572501" cy="1267126"/>
          </a:xfrm>
          <a:prstGeom prst="rect">
            <a:avLst/>
          </a:prstGeom>
        </p:spPr>
        <p:txBody>
          <a:bodyPr lIns="45718" tIns="45718" rIns="45718" bIns="45718"/>
          <a:lstStyle>
            <a:lvl1pPr defTabSz="356615">
              <a:defRPr sz="4600">
                <a:solidFill>
                  <a:srgbClr val="000080"/>
                </a:solidFill>
                <a:uFill>
                  <a:solidFill>
                    <a:srgbClr val="000000"/>
                  </a:solidFill>
                </a:uFill>
              </a:defRPr>
            </a:lvl1pPr>
          </a:lstStyle>
          <a:p>
            <a:pPr/>
            <a:r>
              <a:t>The Limit of Human Felicity III</a:t>
            </a:r>
          </a:p>
        </p:txBody>
      </p:sp>
      <p:sp>
        <p:nvSpPr>
          <p:cNvPr id="298" name="Four live orchestras you can listen to on the speakerphon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Four live orchestras you can listen to on the speakerphone!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‘“It appears to me, Miss Leete,” I said, “that if we could have devised an arrangement for providing everybody with music in their homes, perfect in quality, unlimited in quantity, suited to every mood, and beginning and ceasing at will, we should have considered the limit of human felicity already attained, and ceased to strive for further improvements…”’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Office Hours"/>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Econ 115: Administration: Office Hours &amp;c.</a:t>
            </a:r>
          </a:p>
        </p:txBody>
      </p:sp>
      <p:sp>
        <p:nvSpPr>
          <p:cNvPr id="97"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254248">
              <a:spcBef>
                <a:spcPts val="600"/>
              </a:spcBef>
              <a:buSzTx/>
              <a:buFont typeface="Arial"/>
              <a:buNone/>
              <a:defRPr b="1" sz="2010">
                <a:uFill>
                  <a:solidFill>
                    <a:srgbClr val="000000"/>
                  </a:solidFill>
                </a:uFill>
                <a:latin typeface="+mn-lt"/>
                <a:ea typeface="+mn-ea"/>
                <a:cs typeface="+mn-cs"/>
                <a:sym typeface="Helvetica"/>
              </a:defRPr>
            </a:pPr>
            <a:r>
              <a:t>DeLong: Office Hours</a:t>
            </a:r>
          </a:p>
          <a:p>
            <a:pPr marL="0" indent="0" defTabSz="254248">
              <a:spcBef>
                <a:spcPts val="600"/>
              </a:spcBef>
              <a:buSzTx/>
              <a:buFont typeface="Arial"/>
              <a:buNone/>
              <a:defRPr sz="1608">
                <a:uFill>
                  <a:solidFill>
                    <a:srgbClr val="000000"/>
                  </a:solidFill>
                </a:uFill>
                <a:latin typeface="+mn-lt"/>
                <a:ea typeface="+mn-ea"/>
                <a:cs typeface="+mn-cs"/>
                <a:sym typeface="Helvetica"/>
              </a:defRPr>
            </a:pPr>
            <a:r>
              <a:t>M 11:10-12:40, Blum Hall 200B</a:t>
            </a:r>
          </a:p>
          <a:p>
            <a:pPr marL="0" indent="0" defTabSz="254248">
              <a:spcBef>
                <a:spcPts val="600"/>
              </a:spcBef>
              <a:buSzTx/>
              <a:buFont typeface="Arial"/>
              <a:buNone/>
              <a:defRPr sz="1608">
                <a:uFill>
                  <a:solidFill>
                    <a:srgbClr val="000000"/>
                  </a:solidFill>
                </a:uFill>
                <a:latin typeface="+mn-lt"/>
                <a:ea typeface="+mn-ea"/>
                <a:cs typeface="+mn-cs"/>
                <a:sym typeface="Helvetica"/>
              </a:defRPr>
            </a:pPr>
            <a:r>
              <a:t>T 11:15-12:00, Blum Hall 200B</a:t>
            </a:r>
          </a:p>
          <a:p>
            <a:pPr marL="0" indent="0" defTabSz="254248">
              <a:spcBef>
                <a:spcPts val="600"/>
              </a:spcBef>
              <a:buSzTx/>
              <a:buFont typeface="Arial"/>
              <a:buNone/>
              <a:defRPr sz="1608">
                <a:uFill>
                  <a:solidFill>
                    <a:srgbClr val="000000"/>
                  </a:solidFill>
                </a:uFill>
                <a:latin typeface="+mn-lt"/>
                <a:ea typeface="+mn-ea"/>
                <a:cs typeface="+mn-cs"/>
                <a:sym typeface="Helvetica"/>
              </a:defRPr>
            </a:pPr>
            <a:r>
              <a:t>By appointment in Blum Hall 200B, Evans 691A, or elsewhere: email &lt;</a:t>
            </a:r>
            <a:r>
              <a:rPr u="sng">
                <a:solidFill>
                  <a:srgbClr val="0000FF"/>
                </a:solidFill>
                <a:uFill>
                  <a:solidFill>
                    <a:srgbClr val="0000FF"/>
                  </a:solidFill>
                </a:uFill>
                <a:hlinkClick r:id="rId2" invalidUrl="" action="" tgtFrame="" tooltip="" history="1" highlightClick="0" endSnd="0"/>
              </a:rPr>
              <a:t>delong@econ.berkeley.edu</a:t>
            </a:r>
            <a:r>
              <a:t>&gt; Sign up at: &lt;</a:t>
            </a:r>
            <a:r>
              <a:rPr u="sng">
                <a:solidFill>
                  <a:srgbClr val="0000FF"/>
                </a:solidFill>
                <a:uFill>
                  <a:solidFill>
                    <a:srgbClr val="0000FF"/>
                  </a:solidFill>
                </a:uFill>
                <a:hlinkClick r:id="rId3" invalidUrl="" action="" tgtFrame="" tooltip="" history="1" highlightClick="0" endSnd="0"/>
              </a:rPr>
              <a:t>https://www.icloud.com/numbers/0leoOOlezWp6BYKSiPJhdXy7Q</a:t>
            </a:r>
            <a:r>
              <a:t>&gt;</a:t>
            </a:r>
          </a:p>
          <a:p>
            <a:pPr marL="0" indent="0" defTabSz="254248">
              <a:spcBef>
                <a:spcPts val="600"/>
              </a:spcBef>
              <a:buSzTx/>
              <a:buFont typeface="Arial"/>
              <a:buNone/>
              <a:defRPr b="1" sz="1608">
                <a:uFill>
                  <a:solidFill>
                    <a:srgbClr val="000000"/>
                  </a:solidFill>
                </a:uFill>
                <a:latin typeface="+mn-lt"/>
                <a:ea typeface="+mn-ea"/>
                <a:cs typeface="+mn-cs"/>
                <a:sym typeface="Helvetica"/>
              </a:defRPr>
            </a:pPr>
          </a:p>
          <a:p>
            <a:pPr marL="0" indent="0" defTabSz="254248">
              <a:spcBef>
                <a:spcPts val="600"/>
              </a:spcBef>
              <a:buSzTx/>
              <a:buFont typeface="Arial"/>
              <a:buNone/>
              <a:defRPr b="1" sz="1608">
                <a:uFill>
                  <a:solidFill>
                    <a:srgbClr val="000000"/>
                  </a:solidFill>
                </a:uFill>
                <a:latin typeface="+mn-lt"/>
                <a:ea typeface="+mn-ea"/>
                <a:cs typeface="+mn-cs"/>
                <a:sym typeface="Helvetica"/>
              </a:defRPr>
            </a:pPr>
          </a:p>
          <a:p>
            <a:pPr marL="0" indent="0" defTabSz="260375">
              <a:spcBef>
                <a:spcPts val="600"/>
              </a:spcBef>
              <a:buSzTx/>
              <a:buFont typeface="Arial"/>
              <a:buNone/>
              <a:defRPr b="1" sz="1608">
                <a:uFill>
                  <a:solidFill>
                    <a:srgbClr val="000000"/>
                  </a:solidFill>
                </a:uFill>
                <a:latin typeface="+mn-lt"/>
                <a:ea typeface="+mn-ea"/>
                <a:cs typeface="+mn-cs"/>
                <a:sym typeface="Helvetica"/>
              </a:defRPr>
            </a:pPr>
            <a:r>
              <a:t>Read: </a:t>
            </a:r>
            <a:r>
              <a:rPr b="0"/>
              <a:t>DeLong, chapter 11 &amp; 12</a:t>
            </a:r>
          </a:p>
          <a:p>
            <a:pPr marL="0" indent="0" defTabSz="260375">
              <a:spcBef>
                <a:spcPts val="600"/>
              </a:spcBef>
              <a:buSzTx/>
              <a:buFont typeface="Arial"/>
              <a:buNone/>
              <a:defRPr b="1" sz="1608">
                <a:uFill>
                  <a:solidFill>
                    <a:srgbClr val="000000"/>
                  </a:solidFill>
                </a:uFill>
                <a:latin typeface="+mn-lt"/>
                <a:ea typeface="+mn-ea"/>
                <a:cs typeface="+mn-cs"/>
                <a:sym typeface="Helvetica"/>
              </a:defRPr>
            </a:pPr>
            <a:r>
              <a:t>Slides:</a:t>
            </a:r>
            <a:r>
              <a:rPr b="0"/>
              <a:t> &lt;</a:t>
            </a:r>
            <a:r>
              <a:rPr b="0" u="sng">
                <a:solidFill>
                  <a:srgbClr val="0000FF"/>
                </a:solidFill>
                <a:uFill>
                  <a:solidFill>
                    <a:srgbClr val="0000FF"/>
                  </a:solidFill>
                </a:uFill>
                <a:hlinkClick r:id="rId4" invalidUrl="" action="" tgtFrame="" tooltip="" history="1" highlightClick="0" endSnd="0"/>
              </a:rPr>
              <a:t>https://github.com/braddelong/public-files/blob/master/econ-115-lecture-8.pptx</a:t>
            </a:r>
            <a:r>
              <a:rPr b="0"/>
              <a:t>&gt;</a:t>
            </a:r>
            <a:endParaRPr b="0"/>
          </a:p>
          <a:p>
            <a:pPr marL="0" indent="0" defTabSz="260375">
              <a:spcBef>
                <a:spcPts val="600"/>
              </a:spcBef>
              <a:buSzTx/>
              <a:buFont typeface="Arial"/>
              <a:buNone/>
              <a:defRPr b="1" sz="1608">
                <a:uFill>
                  <a:solidFill>
                    <a:srgbClr val="000000"/>
                  </a:solidFill>
                </a:uFill>
                <a:latin typeface="+mn-lt"/>
                <a:ea typeface="+mn-ea"/>
                <a:cs typeface="+mn-cs"/>
                <a:sym typeface="Helvetica"/>
              </a:defRPr>
            </a:pPr>
            <a:r>
              <a:t>Do: </a:t>
            </a:r>
            <a:r>
              <a:rPr b="0"/>
              <a:t>Understanding the Great Depression &lt;</a:t>
            </a:r>
            <a:r>
              <a:rPr b="0" u="sng">
                <a:solidFill>
                  <a:srgbClr val="0000FF"/>
                </a:solidFill>
                <a:uFill>
                  <a:solidFill>
                    <a:srgbClr val="0000FF"/>
                  </a:solidFill>
                </a:uFill>
                <a:hlinkClick r:id="rId5" invalidUrl="" action="" tgtFrame="" tooltip="" history="1" highlightClick="0" endSnd="0"/>
              </a:rPr>
              <a:t>https://bcourses.berkeley.edu/courses/1487684/assignments/8052000</a:t>
            </a:r>
            <a:r>
              <a:rPr b="0"/>
              <a:t>&gt;; due Mar 8</a:t>
            </a:r>
            <a:endParaRPr b="0"/>
          </a:p>
          <a:p>
            <a:pPr marL="0" indent="0" defTabSz="260375">
              <a:spcBef>
                <a:spcPts val="600"/>
              </a:spcBef>
              <a:buSzTx/>
              <a:buFont typeface="Arial"/>
              <a:buNone/>
              <a:defRPr b="1" sz="1608">
                <a:uFill>
                  <a:solidFill>
                    <a:srgbClr val="000000"/>
                  </a:solidFill>
                </a:uFill>
                <a:latin typeface="+mn-lt"/>
                <a:ea typeface="+mn-ea"/>
                <a:cs typeface="+mn-cs"/>
                <a:sym typeface="Helvetica"/>
              </a:defRPr>
            </a:pPr>
            <a:endParaRPr b="0"/>
          </a:p>
          <a:p>
            <a:pPr marL="0" indent="0" defTabSz="260375">
              <a:spcBef>
                <a:spcPts val="600"/>
              </a:spcBef>
              <a:buSzTx/>
              <a:buFont typeface="Arial"/>
              <a:buNone/>
              <a:defRPr b="1" sz="1608">
                <a:uFill>
                  <a:solidFill>
                    <a:srgbClr val="000000"/>
                  </a:solidFill>
                </a:uFill>
                <a:latin typeface="+mn-lt"/>
                <a:ea typeface="+mn-ea"/>
                <a:cs typeface="+mn-cs"/>
                <a:sym typeface="Helvetica"/>
              </a:defRPr>
            </a:pPr>
            <a:endParaRPr b="0"/>
          </a:p>
          <a:p>
            <a:pPr marL="0" indent="0" defTabSz="260375">
              <a:spcBef>
                <a:spcPts val="600"/>
              </a:spcBef>
              <a:buSzTx/>
              <a:buFont typeface="Arial"/>
              <a:buNone/>
              <a:defRPr b="1" sz="1608">
                <a:uFill>
                  <a:solidFill>
                    <a:srgbClr val="000000"/>
                  </a:solidFill>
                </a:uFill>
                <a:latin typeface="+mn-lt"/>
                <a:ea typeface="+mn-ea"/>
                <a:cs typeface="+mn-cs"/>
                <a:sym typeface="Helvetica"/>
              </a:defRPr>
            </a:pPr>
          </a:p>
          <a:p>
            <a:pPr marL="0" indent="0" defTabSz="260375">
              <a:spcBef>
                <a:spcPts val="600"/>
              </a:spcBef>
              <a:buSzTx/>
              <a:buFont typeface="Arial"/>
              <a:buNone/>
              <a:defRPr b="1" sz="1608">
                <a:uFill>
                  <a:solidFill>
                    <a:srgbClr val="000000"/>
                  </a:solidFill>
                </a:uFill>
                <a:latin typeface="+mn-lt"/>
                <a:ea typeface="+mn-ea"/>
                <a:cs typeface="+mn-cs"/>
                <a:sym typeface="Helvetica"/>
              </a:defRPr>
            </a:pPr>
          </a:p>
          <a:p>
            <a:pPr marL="0" indent="0" defTabSz="260375">
              <a:spcBef>
                <a:spcPts val="600"/>
              </a:spcBef>
              <a:buSzTx/>
              <a:buFont typeface="Arial"/>
              <a:buNone/>
              <a:defRPr b="1" sz="1608">
                <a:uFill>
                  <a:solidFill>
                    <a:srgbClr val="000000"/>
                  </a:solidFill>
                </a:uFill>
                <a:latin typeface="+mn-lt"/>
                <a:ea typeface="+mn-ea"/>
                <a:cs typeface="+mn-cs"/>
                <a:sym typeface="Helvetica"/>
              </a:defRPr>
            </a:pPr>
            <a:r>
              <a:t>Memo: bCourses website &lt;</a:t>
            </a:r>
            <a:r>
              <a:rPr u="sng">
                <a:solidFill>
                  <a:srgbClr val="0000FF"/>
                </a:solidFill>
                <a:uFill>
                  <a:solidFill>
                    <a:srgbClr val="0000FF"/>
                  </a:solidFill>
                </a:uFill>
                <a:hlinkClick r:id="rId6"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2. The View from 3000: Themes &amp; Big Ideas"/>
          <p:cNvSpPr txBox="1"/>
          <p:nvPr>
            <p:ph type="title" idx="4294967295"/>
          </p:nvPr>
        </p:nvSpPr>
        <p:spPr>
          <a:xfrm>
            <a:off x="277663" y="-2"/>
            <a:ext cx="8572501" cy="1267126"/>
          </a:xfrm>
          <a:prstGeom prst="rect">
            <a:avLst/>
          </a:prstGeom>
        </p:spPr>
        <p:txBody>
          <a:bodyPr lIns="45718" tIns="45718" rIns="45718" bIns="45718"/>
          <a:lstStyle>
            <a:lvl1pPr defTabSz="288036">
              <a:defRPr sz="3700">
                <a:uFill>
                  <a:solidFill>
                    <a:srgbClr val="000000"/>
                  </a:solidFill>
                </a:uFill>
              </a:defRPr>
            </a:lvl1pPr>
          </a:lstStyle>
          <a:p>
            <a:pPr/>
            <a:r>
              <a:t>Review: The View from 3000: Themes &amp; Big Ideas</a:t>
            </a:r>
          </a:p>
        </p:txBody>
      </p:sp>
      <p:sp>
        <p:nvSpPr>
          <p:cNvPr id="301" name="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b="1" sz="1900">
                <a:uFill>
                  <a:solidFill>
                    <a:srgbClr val="000000"/>
                  </a:solidFill>
                </a:uFill>
                <a:latin typeface="+mn-lt"/>
                <a:ea typeface="+mn-ea"/>
                <a:cs typeface="+mn-cs"/>
                <a:sym typeface="Helvetica"/>
              </a:defRPr>
            </a:pPr>
            <a:r>
              <a:t>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and the large bureaucratic corporation then, over the course of 1870-2016, spring…</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History was economic…</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Explosion of wealth…</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Cornucopia of technology…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Demographic transition…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Feminist revolution…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Inclusion and hierarchy attenuation…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Empowered tyrannies…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Wealth gulfs…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Mismanagement and insecurity…</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Measuring Growth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Measuring Growth</a:t>
            </a:r>
          </a:p>
        </p:txBody>
      </p:sp>
      <p:sp>
        <p:nvSpPr>
          <p:cNvPr id="304" name="What are my estimates of the rate of growth of economically-useful human knowledge over 1-1500, 1500-1800, 1800-1870, and 1870-2000?…"/>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are my estimates of the rate of growth of economically-useful human knowledge over 1-1500, 1500-1800, 1800-1870, and 1870-2000?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0.5%/year,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0.000%/year, 0.02%/year, 0.2%/year, and 0.8%/year</a:t>
            </a:r>
          </a:p>
          <a:p>
            <a:pPr marL="401052" indent="-401052" defTabSz="457200">
              <a:spcBef>
                <a:spcPts val="1200"/>
              </a:spcBef>
              <a:buSzPct val="100000"/>
              <a:buAutoNum type="alphaUcPeriod" startAt="1"/>
              <a:defRPr b="1">
                <a:uFill>
                  <a:solidFill>
                    <a:srgbClr val="000000"/>
                  </a:solidFill>
                </a:uFill>
                <a:latin typeface="Times New Roman"/>
                <a:ea typeface="Times New Roman"/>
                <a:cs typeface="Times New Roman"/>
                <a:sym typeface="Times New Roman"/>
              </a:defRPr>
            </a:pPr>
            <a:r>
              <a:t>0.02%/year, 0.2%/year, 0.8%/year, and 2.3%/year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0.2%/year, 0.8%/year, 2.3%/year, and 4.7%/year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What Is the Key Factor in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69747">
              <a:defRPr sz="3500">
                <a:solidFill>
                  <a:srgbClr val="000080"/>
                </a:solidFill>
                <a:uFill>
                  <a:solidFill>
                    <a:srgbClr val="000000"/>
                  </a:solidFill>
                </a:uFill>
              </a:defRPr>
            </a:lvl1pPr>
          </a:lstStyle>
          <a:p>
            <a:pPr/>
            <a:r>
              <a:t>What Is the Key Factor in the Explosion of Wealth in the 20th Century?</a:t>
            </a:r>
          </a:p>
        </p:txBody>
      </p:sp>
      <p:sp>
        <p:nvSpPr>
          <p:cNvPr id="307" name="Yes, many things contributed. But suppose you have to pick just one"/>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many things contributed. But suppose you have to pick just one</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What Are the Four Factors That I See as Making for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19454">
              <a:defRPr sz="2800">
                <a:solidFill>
                  <a:srgbClr val="000080"/>
                </a:solidFill>
                <a:uFill>
                  <a:solidFill>
                    <a:srgbClr val="000000"/>
                  </a:solidFill>
                </a:uFill>
              </a:defRPr>
            </a:lvl1pPr>
          </a:lstStyle>
          <a:p>
            <a:pPr/>
            <a:r>
              <a:t>What Are the Four Factors That I See as Making for the Explosion of Wealth in the 20th Century?</a:t>
            </a:r>
          </a:p>
        </p:txBody>
      </p:sp>
      <p:sp>
        <p:nvSpPr>
          <p:cNvPr id="310" name="Yes, there are many, many more things that contributed. But suppose you have to pick just four:"/>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there are many, many more things that contributed. But suppose you have to pick just four:</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Demography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Demography II</a:t>
            </a:r>
          </a:p>
        </p:txBody>
      </p:sp>
      <p:sp>
        <p:nvSpPr>
          <p:cNvPr id="313" name="What is the principal cause of the demographic transition?…"/>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is the principal cause of the demographic transition?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wealth and control of property.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literacy.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Falling infant and child mortality.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shortages and high unemployment.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Something else.</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Feminism"/>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Feminism</a:t>
            </a:r>
          </a:p>
        </p:txBody>
      </p:sp>
      <p:sp>
        <p:nvSpPr>
          <p:cNvPr id="316" name="How many pregnancies do we think Abigail Smith Adams had between when she was 20 and 34?…"/>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pregnancies do we think Abigail Smith Adams had between when she was 20 and 34?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Empowered Tyrannies II"/>
          <p:cNvSpPr txBox="1"/>
          <p:nvPr>
            <p:ph type="title" idx="4294967295"/>
          </p:nvPr>
        </p:nvSpPr>
        <p:spPr>
          <a:xfrm>
            <a:off x="277663" y="-2"/>
            <a:ext cx="8572501" cy="1267126"/>
          </a:xfrm>
          <a:prstGeom prst="rect">
            <a:avLst/>
          </a:prstGeom>
        </p:spPr>
        <p:txBody>
          <a:bodyPr lIns="45718" tIns="45718" rIns="45718" bIns="45718"/>
          <a:lstStyle>
            <a:lvl1pPr defTabSz="443483">
              <a:defRPr sz="5800">
                <a:solidFill>
                  <a:srgbClr val="000080"/>
                </a:solidFill>
                <a:uFill>
                  <a:solidFill>
                    <a:srgbClr val="000000"/>
                  </a:solidFill>
                </a:uFill>
              </a:defRPr>
            </a:lvl1pPr>
          </a:lstStyle>
          <a:p>
            <a:pPr/>
            <a:r>
              <a:t>Empowered Tyrannies II</a:t>
            </a:r>
          </a:p>
        </p:txBody>
      </p:sp>
      <p:sp>
        <p:nvSpPr>
          <p:cNvPr id="319" name="How many world leaders are members of the 10-million club?…"/>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world leaders are members of the 10-million club?</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Inclusion and Hierarchy Attenuation"/>
          <p:cNvSpPr txBox="1"/>
          <p:nvPr>
            <p:ph type="title" idx="4294967295"/>
          </p:nvPr>
        </p:nvSpPr>
        <p:spPr>
          <a:xfrm>
            <a:off x="277663" y="-2"/>
            <a:ext cx="8572501" cy="1267126"/>
          </a:xfrm>
          <a:prstGeom prst="rect">
            <a:avLst/>
          </a:prstGeom>
        </p:spPr>
        <p:txBody>
          <a:bodyPr lIns="45718" tIns="45718" rIns="45718" bIns="45718"/>
          <a:lstStyle>
            <a:lvl1pPr defTabSz="292606">
              <a:defRPr sz="3800">
                <a:solidFill>
                  <a:srgbClr val="000080"/>
                </a:solidFill>
                <a:uFill>
                  <a:solidFill>
                    <a:srgbClr val="000000"/>
                  </a:solidFill>
                </a:uFill>
              </a:defRPr>
            </a:lvl1pPr>
          </a:lstStyle>
          <a:p>
            <a:pPr/>
            <a:r>
              <a:t>Inclusion and Hierarchy Attenuation</a:t>
            </a:r>
          </a:p>
        </p:txBody>
      </p:sp>
      <p:sp>
        <p:nvSpPr>
          <p:cNvPr id="322" name="At the start of the 1970s, future President Ronald Reagan said that diplomats from Tanzania appeared uncomfortabl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At the start of the 1970s, future President Ronald Reagan said that diplomats from Tanzania appeared uncomfortable: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resisting pressure to vote with the Soviet Union at the United Nations.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making small talk with New York socialites.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wearing shoes.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in formal tuxedos.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Economic Mismanagement and Insecurity II"/>
          <p:cNvSpPr txBox="1"/>
          <p:nvPr>
            <p:ph type="title" idx="4294967295"/>
          </p:nvPr>
        </p:nvSpPr>
        <p:spPr>
          <a:xfrm>
            <a:off x="277663" y="-2"/>
            <a:ext cx="8572501" cy="1267126"/>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Economic Mismanagement and Insecurity II</a:t>
            </a:r>
          </a:p>
        </p:txBody>
      </p:sp>
      <p:sp>
        <p:nvSpPr>
          <p:cNvPr id="325" name="According to Karl Polanyi, what rights does the market economy respect?…"/>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According to Karl Polanyi, what rights does the market economy respect?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land</a:t>
            </a:r>
            <a:r>
              <a:t> (a stable community).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labor</a:t>
            </a:r>
            <a:r>
              <a:t> (a “just” income).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finance</a:t>
            </a:r>
            <a:r>
              <a:t>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property</a:t>
            </a:r>
            <a:r>
              <a:t> (the ability to keep what you manage to claim to earn).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Review: The Watershed: 1870 as an Inflection Point</a:t>
            </a:r>
          </a:p>
        </p:txBody>
      </p:sp>
      <p:sp>
        <p:nvSpPr>
          <p:cNvPr id="328" name="This course covers the history of the long twentieth century, beginning in 1870 and ending in 2016:…"/>
          <p:cNvSpPr txBox="1"/>
          <p:nvPr>
            <p:ph type="body" idx="4294967295"/>
          </p:nvPr>
        </p:nvSpPr>
        <p:spPr>
          <a:xfrm>
            <a:off x="277663" y="1267121"/>
            <a:ext cx="6000169"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As of 1870, had the Industrial Revolution raised the standard of living or lightened the toil of the working class in England, the country at its center?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It’s not clear</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Why? Malthusian forces—population explosion &amp; thus smaller farm sizes. Growth, the growth had been slow 0.8%/year?</a:t>
            </a:r>
          </a:p>
        </p:txBody>
      </p:sp>
      <p:pic>
        <p:nvPicPr>
          <p:cNvPr id="329" name="Image" descr="Image"/>
          <p:cNvPicPr>
            <a:picLocks noChangeAspect="1"/>
          </p:cNvPicPr>
          <p:nvPr/>
        </p:nvPicPr>
        <p:blipFill>
          <a:blip r:embed="rId2">
            <a:extLst/>
          </a:blip>
          <a:stretch>
            <a:fillRect/>
          </a:stretch>
        </p:blipFill>
        <p:spPr>
          <a:xfrm>
            <a:off x="6277831" y="1267123"/>
            <a:ext cx="2572333" cy="53975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To Your iClickers"/>
          <p:cNvSpPr txBox="1"/>
          <p:nvPr>
            <p:ph type="title"/>
          </p:nvPr>
        </p:nvSpPr>
        <p:spPr>
          <a:xfrm>
            <a:off x="371390" y="-1"/>
            <a:ext cx="8341552" cy="1071564"/>
          </a:xfrm>
          <a:prstGeom prst="rect">
            <a:avLst/>
          </a:prstGeom>
        </p:spPr>
        <p:txBody>
          <a:bodyPr/>
          <a:lstStyle/>
          <a:p>
            <a:pPr/>
            <a:r>
              <a:t>To Your iClickers</a:t>
            </a:r>
          </a:p>
        </p:txBody>
      </p:sp>
      <p:sp>
        <p:nvSpPr>
          <p:cNvPr id="100" name="In the abortive German communist revolution of January 1919, Petty Officer Lemmgen and his forces failed to take control of the offices of the Ministry of War because:…"/>
          <p:cNvSpPr txBox="1"/>
          <p:nvPr>
            <p:ph type="body" idx="1"/>
          </p:nvPr>
        </p:nvSpPr>
        <p:spPr>
          <a:xfrm>
            <a:off x="371390" y="1071562"/>
            <a:ext cx="8427769" cy="5311433"/>
          </a:xfrm>
          <a:prstGeom prst="rect">
            <a:avLst/>
          </a:prstGeom>
        </p:spPr>
        <p:txBody>
          <a:bodyPr anchor="t"/>
          <a:lstStyle/>
          <a:p>
            <a:pPr marL="0" indent="0" defTabSz="340935">
              <a:spcBef>
                <a:spcPts val="700"/>
              </a:spcBef>
              <a:buSzTx/>
              <a:buNone/>
              <a:defRPr b="1" sz="1992">
                <a:latin typeface="+mn-lt"/>
                <a:ea typeface="+mn-ea"/>
                <a:cs typeface="+mn-cs"/>
                <a:sym typeface="Helvetica"/>
              </a:defRPr>
            </a:pPr>
            <a:r>
              <a:t>In the abortive German communist revolution of January 1919, Petty Officer Lemmgen and his forces failed to take control of the offices of the Ministry of War because:</a:t>
            </a:r>
          </a:p>
          <a:p>
            <a:pPr marL="0" indent="0" defTabSz="340935">
              <a:spcBef>
                <a:spcPts val="700"/>
              </a:spcBef>
              <a:buSzTx/>
              <a:buNone/>
              <a:defRPr b="1" sz="1992">
                <a:latin typeface="+mn-lt"/>
                <a:ea typeface="+mn-ea"/>
                <a:cs typeface="+mn-cs"/>
                <a:sym typeface="Helvetica"/>
              </a:defRPr>
            </a:pPr>
          </a:p>
          <a:p>
            <a:pPr marL="332873" indent="-332873" defTabSz="340935">
              <a:spcBef>
                <a:spcPts val="700"/>
              </a:spcBef>
              <a:buSzPct val="100000"/>
              <a:buAutoNum type="alphaUcPeriod" startAt="1"/>
              <a:defRPr sz="1992"/>
            </a:pPr>
            <a:r>
              <a:t>Lieutenant Hamburger objected that the document authorizing him to do so was handwritten, and Lemmgen returned to Revolutionary HQ to get the document typed.</a:t>
            </a:r>
          </a:p>
          <a:p>
            <a:pPr marL="332873" indent="-332873" defTabSz="340935">
              <a:spcBef>
                <a:spcPts val="700"/>
              </a:spcBef>
              <a:buSzPct val="100000"/>
              <a:buAutoNum type="alphaUcPeriod" startAt="1"/>
              <a:defRPr sz="1992"/>
            </a:pPr>
            <a:r>
              <a:t>Lieutenant Hamburger objected that the document authorizing him to do so was not signed, and Lemmgen returned to Revolutionary HQ to get the document signed.</a:t>
            </a:r>
          </a:p>
          <a:p>
            <a:pPr marL="332873" indent="-332873" defTabSz="340935">
              <a:spcBef>
                <a:spcPts val="700"/>
              </a:spcBef>
              <a:buSzPct val="100000"/>
              <a:buAutoNum type="alphaUcPeriod" startAt="1"/>
              <a:defRPr sz="1992"/>
            </a:pPr>
            <a:r>
              <a:t>Lieutenant Hamburger objected that the Revolutionary Council that had produced the document was a bunch of traitors.</a:t>
            </a:r>
          </a:p>
          <a:p>
            <a:pPr marL="332873" indent="-332873" defTabSz="340935">
              <a:spcBef>
                <a:spcPts val="700"/>
              </a:spcBef>
              <a:buSzPct val="100000"/>
              <a:buAutoNum type="alphaUcPeriod" startAt="1"/>
              <a:defRPr sz="1992"/>
            </a:pPr>
            <a:r>
              <a:t>Lieutenant Hamburger objected that the Revolutionary Council was only made up of a minority of the leaders of the German Socialist Party.</a:t>
            </a:r>
          </a:p>
          <a:p>
            <a:pPr marL="332873" indent="-332873" defTabSz="340935">
              <a:spcBef>
                <a:spcPts val="700"/>
              </a:spcBef>
              <a:buSzPct val="100000"/>
              <a:buAutoNum type="alphaUcPeriod" startAt="1"/>
              <a:defRPr sz="1992"/>
            </a:pPr>
            <a:r>
              <a:t>None of the above.</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Globalization</a:t>
            </a:r>
          </a:p>
        </p:txBody>
      </p:sp>
      <p:sp>
        <p:nvSpPr>
          <p:cNvPr id="332"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Who called the era of globalization and growth from 1870 to 1914 an “economic El Dorado”?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Karl Marx</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Stuart Mill</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Robert Malthus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Maynard Keynes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would the others have said</a:t>
            </a:r>
            <a:r>
              <a:t>?</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Migration</a:t>
            </a:r>
          </a:p>
        </p:txBody>
      </p:sp>
      <p:sp>
        <p:nvSpPr>
          <p:cNvPr id="335"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people of the roughly 1.5 billion then-population of the world left their continents of origin between 1870-1913?</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400 million</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Before 1870, Ideas Growth Not Fast Enough</a:t>
            </a:r>
          </a:p>
        </p:txBody>
      </p:sp>
      <p:sp>
        <p:nvSpPr>
          <p:cNvPr id="338"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29184">
              <a:spcBef>
                <a:spcPts val="800"/>
              </a:spcBef>
              <a:buSzTx/>
              <a:buFont typeface="Arial"/>
              <a:buNone/>
              <a:defRPr b="1" sz="1728">
                <a:uFill>
                  <a:solidFill>
                    <a:srgbClr val="000000"/>
                  </a:solidFill>
                </a:uFill>
                <a:latin typeface="+mn-lt"/>
                <a:ea typeface="+mn-ea"/>
                <a:cs typeface="+mn-cs"/>
                <a:sym typeface="Helvetica"/>
              </a:defRPr>
            </a:pPr>
            <a:r>
              <a:t>And population growth accelerates as the world is not rich enough to undergo the demographic transition:</a:t>
            </a:r>
            <a:endParaRPr>
              <a:latin typeface="Times New Roman"/>
              <a:ea typeface="Times New Roman"/>
              <a:cs typeface="Times New Roman"/>
              <a:sym typeface="Times New Roman"/>
            </a:endParaRP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Value of useful and deployed ideas about technology and organization</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1</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 3.5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4.75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9</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1870: 16</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2020: 421</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Growth Rates:</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to 1500: 0.02%/year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to 1800: 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to 1870: 0.8%/year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1870 to 2020: 2.3%/year</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What caused these accelerations? What caused this last acceleration?</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Last Acceleration</a:t>
            </a:r>
          </a:p>
        </p:txBody>
      </p:sp>
      <p:sp>
        <p:nvSpPr>
          <p:cNvPr id="341" name="This course covers the history of the long twentieth century, beginning in 1870 and ending in 2016:…"/>
          <p:cNvSpPr txBox="1"/>
          <p:nvPr>
            <p:ph type="body" idx="4294967295"/>
          </p:nvPr>
        </p:nvSpPr>
        <p:spPr>
          <a:xfrm>
            <a:off x="277663" y="1267121"/>
            <a:ext cx="4731423" cy="5397503"/>
          </a:xfrm>
          <a:prstGeom prst="rect">
            <a:avLst/>
          </a:prstGeom>
        </p:spPr>
        <p:txBody>
          <a:bodyPr lIns="45718" tIns="45718" rIns="45718" bIns="45718" anchor="t"/>
          <a:lstStyle/>
          <a:p>
            <a:pPr marL="0" indent="0" defTabSz="233172">
              <a:spcBef>
                <a:spcPts val="600"/>
              </a:spcBef>
              <a:buSzTx/>
              <a:buFont typeface="Arial"/>
              <a:buNone/>
              <a:defRPr b="1" sz="1224">
                <a:uFill>
                  <a:solidFill>
                    <a:srgbClr val="000000"/>
                  </a:solidFill>
                </a:uFill>
                <a:latin typeface="+mn-lt"/>
                <a:ea typeface="+mn-ea"/>
                <a:cs typeface="+mn-cs"/>
                <a:sym typeface="Helvetica"/>
              </a:defRPr>
            </a:pPr>
            <a:r>
              <a:t>The industrial research lab to routinize invention, and the modern corporation to routinize diffusion and deployment</a:t>
            </a:r>
            <a:endParaRPr>
              <a:latin typeface="Times New Roman"/>
              <a:ea typeface="Times New Roman"/>
              <a:cs typeface="Times New Roman"/>
              <a:sym typeface="Times New Roman"/>
            </a:endParaRP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Plus general purpose technologies—machine tools, non-human power sources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Arthur Lewis:</a:t>
            </a:r>
          </a:p>
          <a:p>
            <a:pPr lvl="1" marL="355893"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Not so much the particular technologies, as the grasping of the fact that there was a broad and deep range of new technologies to be discovered.</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As much as it was new technologies, it was large-scale corporate organizations that could and did plan the division of labor to make use of and then market technologies. </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And as much, it was that the global market meant that there was now a great deal of money to be made from the routinization of the exploration, development, and deployment of technological possibilities</a:t>
            </a:r>
          </a:p>
        </p:txBody>
      </p:sp>
      <p:pic>
        <p:nvPicPr>
          <p:cNvPr id="342" name="Image" descr="Image"/>
          <p:cNvPicPr>
            <a:picLocks noChangeAspect="1"/>
          </p:cNvPicPr>
          <p:nvPr/>
        </p:nvPicPr>
        <p:blipFill>
          <a:blip r:embed="rId2">
            <a:extLst/>
          </a:blip>
          <a:stretch>
            <a:fillRect/>
          </a:stretch>
        </p:blipFill>
        <p:spPr>
          <a:xfrm>
            <a:off x="5009086" y="1267123"/>
            <a:ext cx="3841079" cy="5397501"/>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Preview: Next Time"/>
          <p:cNvSpPr txBox="1"/>
          <p:nvPr>
            <p:ph type="title" idx="4294967295"/>
          </p:nvPr>
        </p:nvSpPr>
        <p:spPr>
          <a:xfrm>
            <a:off x="277663" y="-2"/>
            <a:ext cx="8572501" cy="1267126"/>
          </a:xfrm>
          <a:prstGeom prst="rect">
            <a:avLst/>
          </a:prstGeom>
        </p:spPr>
        <p:txBody>
          <a:bodyPr lIns="45718" tIns="45718" rIns="45718" bIns="45718"/>
          <a:lstStyle>
            <a:lvl1pPr defTabSz="361188">
              <a:defRPr sz="4740">
                <a:solidFill>
                  <a:srgbClr val="000080"/>
                </a:solidFill>
                <a:uFill>
                  <a:solidFill>
                    <a:srgbClr val="000000"/>
                  </a:solidFill>
                </a:uFill>
              </a:defRPr>
            </a:lvl1pPr>
          </a:lstStyle>
          <a:p>
            <a:pPr/>
            <a:r>
              <a:t>Worldwide: The Broad Sweep</a:t>
            </a:r>
          </a:p>
        </p:txBody>
      </p:sp>
      <p:sp>
        <p:nvSpPr>
          <p:cNvPr id="345"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346"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349"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350"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Who Is This Man?</a:t>
            </a:r>
          </a:p>
        </p:txBody>
      </p:sp>
      <p:sp>
        <p:nvSpPr>
          <p:cNvPr id="353" name="This course covers the history of the long twentieth century, beginning in 1870 and ending in 2016:…"/>
          <p:cNvSpPr txBox="1"/>
          <p:nvPr>
            <p:ph type="body" idx="4294967295"/>
          </p:nvPr>
        </p:nvSpPr>
        <p:spPr>
          <a:xfrm>
            <a:off x="277663" y="1267121"/>
            <a:ext cx="5385254"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And is he in any real danger?</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Andrew Carnegie,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Nicola Tesla,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and yes</a:t>
            </a:r>
          </a:p>
        </p:txBody>
      </p:sp>
      <p:pic>
        <p:nvPicPr>
          <p:cNvPr id="354" name="Image" descr="Image"/>
          <p:cNvPicPr>
            <a:picLocks noChangeAspect="1"/>
          </p:cNvPicPr>
          <p:nvPr/>
        </p:nvPicPr>
        <p:blipFill>
          <a:blip r:embed="rId2">
            <a:extLst/>
          </a:blip>
          <a:stretch>
            <a:fillRect/>
          </a:stretch>
        </p:blipFill>
        <p:spPr>
          <a:xfrm>
            <a:off x="5662916" y="1267123"/>
            <a:ext cx="3187249" cy="5397501"/>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Lev Bronstein</a:t>
            </a:r>
          </a:p>
        </p:txBody>
      </p:sp>
      <p:sp>
        <p:nvSpPr>
          <p:cNvPr id="357" name="This course covers the history of the long twentieth century, beginning in 1870 and ending in 2016:…"/>
          <p:cNvSpPr txBox="1"/>
          <p:nvPr>
            <p:ph type="body" sz="half" idx="4294967295"/>
          </p:nvPr>
        </p:nvSpPr>
        <p:spPr>
          <a:xfrm>
            <a:off x="277663" y="1267121"/>
            <a:ext cx="4468522"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Why did he say this?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had had no time to more than catch the general life-rhythm of the monster known as New York…”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left for Europe with the feeling of a man who has had only a peek into the furnace where the future is being forged…"</a:t>
            </a:r>
          </a:p>
        </p:txBody>
      </p:sp>
      <p:pic>
        <p:nvPicPr>
          <p:cNvPr id="358" name="Image" descr="Image"/>
          <p:cNvPicPr>
            <a:picLocks noChangeAspect="1"/>
          </p:cNvPicPr>
          <p:nvPr/>
        </p:nvPicPr>
        <p:blipFill>
          <a:blip r:embed="rId2">
            <a:extLst/>
          </a:blip>
          <a:srcRect l="0" t="0" r="0" b="12133"/>
          <a:stretch>
            <a:fillRect/>
          </a:stretch>
        </p:blipFill>
        <p:spPr>
          <a:xfrm>
            <a:off x="4746185" y="1267123"/>
            <a:ext cx="4103980" cy="5397398"/>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1. My Grand Narrative"/>
          <p:cNvSpPr txBox="1"/>
          <p:nvPr>
            <p:ph type="title" idx="4294967295"/>
          </p:nvPr>
        </p:nvSpPr>
        <p:spPr>
          <a:xfrm>
            <a:off x="277663" y="-2"/>
            <a:ext cx="8572501" cy="1267126"/>
          </a:xfrm>
          <a:prstGeom prst="rect">
            <a:avLst/>
          </a:prstGeom>
        </p:spPr>
        <p:txBody>
          <a:bodyPr lIns="45718" tIns="45718" rIns="45718" bIns="45718"/>
          <a:lstStyle>
            <a:lvl1pPr defTabSz="397763">
              <a:defRPr sz="5220">
                <a:uFill>
                  <a:solidFill>
                    <a:srgbClr val="000000"/>
                  </a:solidFill>
                </a:uFill>
              </a:defRPr>
            </a:lvl1pPr>
          </a:lstStyle>
          <a:p>
            <a:pPr/>
            <a:r>
              <a:t>Review: Political Economy</a:t>
            </a:r>
          </a:p>
        </p:txBody>
      </p:sp>
      <p:sp>
        <p:nvSpPr>
          <p:cNvPr id="361" name="This course covers the history of the long twentieth century, beginning in 1870 and ending in 2016:…"/>
          <p:cNvSpPr txBox="1"/>
          <p:nvPr>
            <p:ph type="body" idx="4294967295"/>
          </p:nvPr>
        </p:nvSpPr>
        <p:spPr>
          <a:xfrm>
            <a:off x="277663" y="1267121"/>
            <a:ext cx="5280393" cy="5397503"/>
          </a:xfrm>
          <a:prstGeom prst="rect">
            <a:avLst/>
          </a:prstGeom>
        </p:spPr>
        <p:txBody>
          <a:bodyPr lIns="45718" tIns="45718" rIns="45718" bIns="45718" anchor="t"/>
          <a:lstStyle/>
          <a:p>
            <a:pPr marL="0" indent="0" defTabSz="246888">
              <a:spcBef>
                <a:spcPts val="600"/>
              </a:spcBef>
              <a:buSzTx/>
              <a:buFont typeface="Arial"/>
              <a:buNone/>
              <a:defRPr b="1" sz="1296">
                <a:uFill>
                  <a:solidFill>
                    <a:srgbClr val="000000"/>
                  </a:solidFill>
                </a:uFill>
                <a:latin typeface="+mn-lt"/>
                <a:ea typeface="+mn-ea"/>
                <a:cs typeface="+mn-cs"/>
                <a:sym typeface="Helvetica"/>
              </a:defRPr>
            </a:pPr>
            <a:r>
              <a:t>From “Divine Right” and “Natural Order” to Enlightenment values…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“We hold these truths to be sacred &amp; undeniable:</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all men are created equal &amp; independant,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to secure these ends, governments are instituted among men, </a:t>
            </a:r>
            <a:r>
              <a:rPr b="1"/>
              <a:t>deriving their just powers from the consent of the governed</a:t>
            </a:r>
            <a:r>
              <a:t>…”</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John Locke</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Niccolo Machiavelli</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Thomas Hobbes</a:t>
            </a:r>
          </a:p>
          <a:p>
            <a:pPr marL="216568" indent="-216568" defTabSz="246888">
              <a:spcBef>
                <a:spcPts val="600"/>
              </a:spcBef>
              <a:buSzPct val="100000"/>
              <a:buAutoNum type="alphaUcPeriod" startAt="1"/>
              <a:defRPr b="1" sz="1296">
                <a:uFill>
                  <a:solidFill>
                    <a:srgbClr val="000000"/>
                  </a:solidFill>
                </a:uFill>
                <a:latin typeface="Times New Roman"/>
                <a:ea typeface="Times New Roman"/>
                <a:cs typeface="Times New Roman"/>
                <a:sym typeface="Times New Roman"/>
              </a:defRPr>
            </a:pPr>
            <a:r>
              <a:t>Thomas Jefferson</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George Washington</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0" indent="-129940" defTabSz="246888">
              <a:spcBef>
                <a:spcPts val="600"/>
              </a:spcBef>
              <a:buSzPct val="100000"/>
              <a:defRPr sz="1296">
                <a:uFill>
                  <a:solidFill>
                    <a:srgbClr val="000000"/>
                  </a:solidFill>
                </a:uFill>
                <a:latin typeface="Times New Roman"/>
                <a:ea typeface="Times New Roman"/>
                <a:cs typeface="Times New Roman"/>
                <a:sym typeface="Times New Roman"/>
              </a:defRPr>
            </a:pPr>
            <a:r>
              <a:t>Why did he write them? </a:t>
            </a:r>
          </a:p>
        </p:txBody>
      </p:sp>
      <p:pic>
        <p:nvPicPr>
          <p:cNvPr id="362" name="Image" descr="Image"/>
          <p:cNvPicPr>
            <a:picLocks noChangeAspect="1"/>
          </p:cNvPicPr>
          <p:nvPr/>
        </p:nvPicPr>
        <p:blipFill>
          <a:blip r:embed="rId2">
            <a:extLst/>
          </a:blip>
          <a:stretch>
            <a:fillRect/>
          </a:stretch>
        </p:blipFill>
        <p:spPr>
          <a:xfrm>
            <a:off x="5558055" y="1267123"/>
            <a:ext cx="3292110" cy="3144811"/>
          </a:xfrm>
          <a:prstGeom prst="rect">
            <a:avLst/>
          </a:prstGeom>
          <a:ln w="12700">
            <a:miter lim="400000"/>
          </a:ln>
        </p:spPr>
      </p:pic>
      <p:pic>
        <p:nvPicPr>
          <p:cNvPr id="363" name="Image" descr="Image"/>
          <p:cNvPicPr>
            <a:picLocks noChangeAspect="1"/>
          </p:cNvPicPr>
          <p:nvPr/>
        </p:nvPicPr>
        <p:blipFill>
          <a:blip r:embed="rId3">
            <a:extLst/>
          </a:blip>
          <a:stretch>
            <a:fillRect/>
          </a:stretch>
        </p:blipFill>
        <p:spPr>
          <a:xfrm>
            <a:off x="5558055" y="4290506"/>
            <a:ext cx="3292110" cy="2374118"/>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What Was the Proper Political Order?</a:t>
            </a:r>
          </a:p>
        </p:txBody>
      </p:sp>
      <p:sp>
        <p:nvSpPr>
          <p:cNvPr id="366" name="This course covers the history of the long twentieth century, beginning in 1870 and ending in 2016:…"/>
          <p:cNvSpPr txBox="1"/>
          <p:nvPr>
            <p:ph type="body" idx="4294967295"/>
          </p:nvPr>
        </p:nvSpPr>
        <p:spPr>
          <a:xfrm>
            <a:off x="277663" y="1267121"/>
            <a:ext cx="5973665" cy="5397503"/>
          </a:xfrm>
          <a:prstGeom prst="rect">
            <a:avLst/>
          </a:prstGeom>
        </p:spPr>
        <p:txBody>
          <a:bodyPr lIns="45718" tIns="45718" rIns="45718" bIns="45718" anchor="t"/>
          <a:lstStyle/>
          <a:p>
            <a:pPr marL="0" indent="0" defTabSz="288036">
              <a:spcBef>
                <a:spcPts val="700"/>
              </a:spcBef>
              <a:buSzTx/>
              <a:buFont typeface="Arial"/>
              <a:buNone/>
              <a:defRPr b="1" sz="1512">
                <a:uFill>
                  <a:solidFill>
                    <a:srgbClr val="000000"/>
                  </a:solidFill>
                </a:uFill>
                <a:latin typeface="+mn-lt"/>
                <a:ea typeface="+mn-ea"/>
                <a:cs typeface="+mn-cs"/>
                <a:sym typeface="Helvetica"/>
              </a:defRPr>
            </a:pPr>
            <a:r>
              <a:t>Fears of “democracy” among American founders: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Madison</a:t>
            </a:r>
            <a:r>
              <a:t>: “Democracies have ever been spectacles of turbulence and contention... incompatible with personal security or the rights of property... as short in their lives as... violent in their deaths…”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Jefferson</a:t>
            </a:r>
            <a:r>
              <a:t>: “Gen’l Washington had not a firm confidence in the durability of our government… [&amp; this] had some weight in his adoption of… ceremonies… calculated to prepare us gradually for a change which he believed possible…”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Hamilton</a:t>
            </a:r>
            <a:r>
              <a:t>: “the British government… best” as the only one “unit[ing] public strength with individual security…” </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Adams</a:t>
            </a:r>
            <a:r>
              <a:t>: The American president should be announced as: “His Highness, the President of the United States, and Protector of the Rights of the Same…”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367" name="Image" descr="Image"/>
          <p:cNvPicPr>
            <a:picLocks noChangeAspect="1"/>
          </p:cNvPicPr>
          <p:nvPr/>
        </p:nvPicPr>
        <p:blipFill>
          <a:blip r:embed="rId2">
            <a:extLst/>
          </a:blip>
          <a:stretch>
            <a:fillRect/>
          </a:stretch>
        </p:blipFill>
        <p:spPr>
          <a:xfrm>
            <a:off x="6251327" y="1267123"/>
            <a:ext cx="2598838" cy="2638943"/>
          </a:xfrm>
          <a:prstGeom prst="rect">
            <a:avLst/>
          </a:prstGeom>
          <a:ln w="12700">
            <a:miter lim="400000"/>
          </a:ln>
        </p:spPr>
      </p:pic>
      <p:pic>
        <p:nvPicPr>
          <p:cNvPr id="368" name="Image" descr="Image"/>
          <p:cNvPicPr>
            <a:picLocks noChangeAspect="1"/>
          </p:cNvPicPr>
          <p:nvPr/>
        </p:nvPicPr>
        <p:blipFill>
          <a:blip r:embed="rId3">
            <a:extLst/>
          </a:blip>
          <a:stretch>
            <a:fillRect/>
          </a:stretch>
        </p:blipFill>
        <p:spPr>
          <a:xfrm>
            <a:off x="6251327" y="3888168"/>
            <a:ext cx="2598838" cy="277645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Fascism"/>
          <p:cNvSpPr txBox="1"/>
          <p:nvPr>
            <p:ph type="title"/>
          </p:nvPr>
        </p:nvSpPr>
        <p:spPr>
          <a:xfrm>
            <a:off x="314537" y="0"/>
            <a:ext cx="8501531" cy="1152994"/>
          </a:xfrm>
          <a:prstGeom prst="rect">
            <a:avLst/>
          </a:prstGeom>
        </p:spPr>
        <p:txBody>
          <a:bodyPr/>
          <a:lstStyle>
            <a:lvl1pPr defTabSz="320397">
              <a:defRPr b="1" sz="7175">
                <a:solidFill>
                  <a:srgbClr val="800000"/>
                </a:solidFill>
                <a:latin typeface="+mn-lt"/>
                <a:ea typeface="+mn-ea"/>
                <a:cs typeface="+mn-cs"/>
                <a:sym typeface="Helvetica"/>
              </a:defRPr>
            </a:lvl1pPr>
          </a:lstStyle>
          <a:p>
            <a:pPr/>
            <a:r>
              <a:t>Fascism</a:t>
            </a:r>
          </a:p>
        </p:txBody>
      </p:sp>
      <p:sp>
        <p:nvSpPr>
          <p:cNvPr id="103" name="Communism and Fascism: The Same or Different?…"/>
          <p:cNvSpPr txBox="1"/>
          <p:nvPr>
            <p:ph type="body" sz="half" idx="1"/>
          </p:nvPr>
        </p:nvSpPr>
        <p:spPr>
          <a:xfrm>
            <a:off x="314537" y="1152992"/>
            <a:ext cx="3977463" cy="5393771"/>
          </a:xfrm>
          <a:prstGeom prst="rect">
            <a:avLst/>
          </a:prstGeom>
        </p:spPr>
        <p:txBody>
          <a:bodyPr anchor="t"/>
          <a:lstStyle/>
          <a:p>
            <a:pPr marL="0" indent="0" defTabSz="238244">
              <a:spcBef>
                <a:spcPts val="400"/>
              </a:spcBef>
              <a:buSzTx/>
              <a:buNone/>
              <a:defRPr b="1" sz="1392">
                <a:latin typeface="+mn-lt"/>
                <a:ea typeface="+mn-ea"/>
                <a:cs typeface="+mn-cs"/>
                <a:sym typeface="Helvetica"/>
              </a:defRPr>
            </a:pPr>
            <a:r>
              <a:t>Communism and Fascism: The Same or Different?</a:t>
            </a:r>
          </a:p>
          <a:p>
            <a:pPr marL="162324" indent="-162324" defTabSz="238244">
              <a:spcBef>
                <a:spcPts val="400"/>
              </a:spcBef>
              <a:defRPr sz="1160">
                <a:latin typeface="Times New Roman"/>
                <a:ea typeface="Times New Roman"/>
                <a:cs typeface="Times New Roman"/>
                <a:sym typeface="Times New Roman"/>
              </a:defRPr>
            </a:pPr>
            <a:r>
              <a:t>Felipe Fernandez-Armesto:</a:t>
            </a:r>
          </a:p>
          <a:p>
            <a:pPr lvl="1" marL="420134" indent="-162324" defTabSz="238244">
              <a:spcBef>
                <a:spcPts val="400"/>
              </a:spcBef>
              <a:defRPr sz="1160">
                <a:latin typeface="Times New Roman"/>
                <a:ea typeface="Times New Roman"/>
                <a:cs typeface="Times New Roman"/>
                <a:sym typeface="Times New Roman"/>
              </a:defRPr>
            </a:pPr>
            <a:r>
              <a:t>“From the perspective of the future, the differences among all forms of violent political extremism will blur.... Individuals moved between fascism and militant socialism as if by connecting channels. Mussolini was a socialist youth leader before he became a fascist </a:t>
            </a:r>
            <a:r>
              <a:rPr i="1"/>
              <a:t>duce</a:t>
            </a:r>
            <a:r>
              <a:t>.... [M]any Nazis tried to make the party conform to its name: the National Socialist German Workers’ Party. Britain's [fascist leader], Oswald Mosley, was a socialist cabinet minister before he took to the streets.... [M]y father... carried a communist card and wore a [fascist] Falangist uniform [in Spain] at different moments in the 1930s…”</a:t>
            </a:r>
          </a:p>
          <a:p>
            <a:pPr marL="162324" indent="-162324" defTabSz="238244">
              <a:spcBef>
                <a:spcPts val="400"/>
              </a:spcBef>
              <a:defRPr sz="1160">
                <a:latin typeface="Times New Roman"/>
                <a:ea typeface="Times New Roman"/>
                <a:cs typeface="Times New Roman"/>
                <a:sym typeface="Times New Roman"/>
              </a:defRPr>
            </a:pPr>
            <a:r>
              <a:t>Eric Hobsbawm:</a:t>
            </a:r>
          </a:p>
          <a:p>
            <a:pPr lvl="1" marL="420134" indent="-162324" defTabSz="238244">
              <a:spcBef>
                <a:spcPts val="400"/>
              </a:spcBef>
              <a:defRPr sz="1160">
                <a:latin typeface="Times New Roman"/>
                <a:ea typeface="Times New Roman"/>
                <a:cs typeface="Times New Roman"/>
                <a:sym typeface="Times New Roman"/>
              </a:defRPr>
            </a:pPr>
            <a:r>
              <a:t>“To be a social revolutionary increasingly meant to be a… member or supporter of some Moscow-aligned Communist party.... Nobody else within sight offered both to interpret the world and to change it…. The communist movement…its unity, cohesion, and its striking immunity to fission, it was… the only game in town.... Lenin’s ‘party of a new type’ [was] a formidable innovation of twentieth-century social engineering.... The party could command extraordinary devotion and self-sacrifice from its members, more than military discipline and cohesiveness, and a total concentration on carrying out party decisions at all costs. This impressed even hostile observers profoundly…”</a:t>
            </a:r>
          </a:p>
        </p:txBody>
      </p:sp>
      <p:pic>
        <p:nvPicPr>
          <p:cNvPr id="104" name="Nuremburg_Rally.png" descr="Nuremburg_Rally.png"/>
          <p:cNvPicPr>
            <a:picLocks noChangeAspect="1"/>
          </p:cNvPicPr>
          <p:nvPr/>
        </p:nvPicPr>
        <p:blipFill>
          <a:blip r:embed="rId2">
            <a:extLst/>
          </a:blip>
          <a:stretch>
            <a:fillRect/>
          </a:stretch>
        </p:blipFill>
        <p:spPr>
          <a:xfrm>
            <a:off x="4291999" y="1152992"/>
            <a:ext cx="4524070" cy="2721079"/>
          </a:xfrm>
          <a:prstGeom prst="rect">
            <a:avLst/>
          </a:prstGeom>
          <a:ln w="12700">
            <a:miter lim="400000"/>
          </a:ln>
        </p:spPr>
      </p:pic>
      <p:pic>
        <p:nvPicPr>
          <p:cNvPr id="105" name="Red_Square.png" descr="Red_Square.png"/>
          <p:cNvPicPr>
            <a:picLocks noChangeAspect="1"/>
          </p:cNvPicPr>
          <p:nvPr/>
        </p:nvPicPr>
        <p:blipFill>
          <a:blip r:embed="rId3">
            <a:extLst/>
          </a:blip>
          <a:stretch>
            <a:fillRect/>
          </a:stretch>
        </p:blipFill>
        <p:spPr>
          <a:xfrm>
            <a:off x="4291999" y="3846785"/>
            <a:ext cx="4524070" cy="2699978"/>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Franchise Restricted to the Rich Could Not Maintain Itself</a:t>
            </a:r>
          </a:p>
        </p:txBody>
      </p:sp>
      <p:sp>
        <p:nvSpPr>
          <p:cNvPr id="371" name="This course covers the history of the long twentieth century, beginning in 1870 and ending in 2016:…"/>
          <p:cNvSpPr txBox="1"/>
          <p:nvPr>
            <p:ph type="body" idx="4294967295"/>
          </p:nvPr>
        </p:nvSpPr>
        <p:spPr>
          <a:xfrm>
            <a:off x="277663" y="1267121"/>
            <a:ext cx="5074471" cy="5397503"/>
          </a:xfrm>
          <a:prstGeom prst="rect">
            <a:avLst/>
          </a:prstGeom>
        </p:spPr>
        <p:txBody>
          <a:bodyPr lIns="45718" tIns="45718" rIns="45718" bIns="45718" anchor="t"/>
          <a:lstStyle/>
          <a:p>
            <a:pPr marL="0" indent="0" defTabSz="306324">
              <a:spcBef>
                <a:spcPts val="800"/>
              </a:spcBef>
              <a:buSzTx/>
              <a:buFont typeface="Arial"/>
              <a:buNone/>
              <a:defRPr b="1" sz="2010">
                <a:uFill>
                  <a:solidFill>
                    <a:srgbClr val="000000"/>
                  </a:solidFill>
                </a:uFill>
                <a:latin typeface="+mn-lt"/>
                <a:ea typeface="+mn-ea"/>
                <a:cs typeface="+mn-cs"/>
                <a:sym typeface="Helvetica"/>
              </a:defRPr>
            </a:pPr>
            <a:r>
              <a:t>The dynamic of franchise extension</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Threatening revolution would lead even conservatives to seek to extend the franchise in order to peel off of the revolutionary coalition those of the disenfranchised who had the most social power:</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pic>
        <p:nvPicPr>
          <p:cNvPr id="372" name="Image" descr="Image"/>
          <p:cNvPicPr>
            <a:picLocks noChangeAspect="1"/>
          </p:cNvPicPr>
          <p:nvPr/>
        </p:nvPicPr>
        <p:blipFill>
          <a:blip r:embed="rId2">
            <a:extLst/>
          </a:blip>
          <a:stretch>
            <a:fillRect/>
          </a:stretch>
        </p:blipFill>
        <p:spPr>
          <a:xfrm>
            <a:off x="5352134" y="1267123"/>
            <a:ext cx="3498031" cy="2741915"/>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Popular Government and the Market Economy: Society’s Revenge</a:t>
            </a:r>
          </a:p>
        </p:txBody>
      </p:sp>
      <p:sp>
        <p:nvSpPr>
          <p:cNvPr id="375" name="This course covers the history of the long twentieth century, beginning in 1870 and ending in 2016:…"/>
          <p:cNvSpPr txBox="1"/>
          <p:nvPr>
            <p:ph type="body" idx="4294967295"/>
          </p:nvPr>
        </p:nvSpPr>
        <p:spPr>
          <a:xfrm>
            <a:off x="277663" y="1267121"/>
            <a:ext cx="5721874" cy="5397503"/>
          </a:xfrm>
          <a:prstGeom prst="rect">
            <a:avLst/>
          </a:prstGeom>
        </p:spPr>
        <p:txBody>
          <a:bodyPr lIns="45718" tIns="45718" rIns="45718" bIns="45718" anchor="t"/>
          <a:lstStyle/>
          <a:p>
            <a:pPr marL="0" indent="0" defTabSz="329184">
              <a:spcBef>
                <a:spcPts val="800"/>
              </a:spcBef>
              <a:buSzTx/>
              <a:buFont typeface="Arial"/>
              <a:buNone/>
              <a:defRPr b="1" sz="2160">
                <a:uFill>
                  <a:solidFill>
                    <a:srgbClr val="000000"/>
                  </a:solidFill>
                </a:uFill>
                <a:latin typeface="+mn-lt"/>
                <a:ea typeface="+mn-ea"/>
                <a:cs typeface="+mn-cs"/>
                <a:sym typeface="Helvetica"/>
              </a:defRPr>
            </a:pPr>
            <a:r>
              <a:t>Karl Polanyi</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The only rights a market society respects are property rights:</a:t>
            </a:r>
          </a:p>
          <a:p>
            <a:pPr lvl="1" marL="44757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376" name="Image" descr="Image"/>
          <p:cNvPicPr>
            <a:picLocks noChangeAspect="1"/>
          </p:cNvPicPr>
          <p:nvPr/>
        </p:nvPicPr>
        <p:blipFill>
          <a:blip r:embed="rId2">
            <a:extLst/>
          </a:blip>
          <a:stretch>
            <a:fillRect/>
          </a:stretch>
        </p:blipFill>
        <p:spPr>
          <a:xfrm>
            <a:off x="5999536" y="1267123"/>
            <a:ext cx="2850628" cy="2606289"/>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8" name="Image" descr="Image"/>
          <p:cNvPicPr>
            <a:picLocks noChangeAspect="1"/>
          </p:cNvPicPr>
          <p:nvPr/>
        </p:nvPicPr>
        <p:blipFill>
          <a:blip r:embed="rId2">
            <a:extLst/>
          </a:blip>
          <a:stretch>
            <a:fillRect/>
          </a:stretch>
        </p:blipFill>
        <p:spPr>
          <a:xfrm>
            <a:off x="5928597" y="2518268"/>
            <a:ext cx="2921568" cy="2216612"/>
          </a:xfrm>
          <a:prstGeom prst="rect">
            <a:avLst/>
          </a:prstGeom>
          <a:ln w="12700">
            <a:miter lim="400000"/>
          </a:ln>
        </p:spPr>
      </p:pic>
      <p:sp>
        <p:nvSpPr>
          <p:cNvPr id="379"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Digression: 5 Thinkers</a:t>
            </a:r>
          </a:p>
        </p:txBody>
      </p:sp>
      <p:sp>
        <p:nvSpPr>
          <p:cNvPr id="380" name="This course covers the history of the long twentieth century, beginning in 1870 and ending in 2016:…"/>
          <p:cNvSpPr txBox="1"/>
          <p:nvPr>
            <p:ph type="body" idx="4294967295"/>
          </p:nvPr>
        </p:nvSpPr>
        <p:spPr>
          <a:xfrm>
            <a:off x="277663" y="1267121"/>
            <a:ext cx="4838253" cy="5397503"/>
          </a:xfrm>
          <a:prstGeom prst="rect">
            <a:avLst/>
          </a:prstGeom>
        </p:spPr>
        <p:txBody>
          <a:bodyPr lIns="45718" tIns="45718" rIns="45718" bIns="45718" anchor="t"/>
          <a:lstStyle/>
          <a:p>
            <a:pPr marL="0" indent="0" defTabSz="224027">
              <a:spcBef>
                <a:spcPts val="500"/>
              </a:spcBef>
              <a:buSzTx/>
              <a:buFont typeface="Arial"/>
              <a:buNone/>
              <a:defRPr b="1" sz="1470">
                <a:uFill>
                  <a:solidFill>
                    <a:srgbClr val="000000"/>
                  </a:solidFill>
                </a:uFill>
                <a:latin typeface="+mn-lt"/>
                <a:ea typeface="+mn-ea"/>
                <a:cs typeface="+mn-cs"/>
                <a:sym typeface="Helvetica"/>
              </a:defRPr>
            </a:pPr>
            <a:r>
              <a:t>Who shape my thought about the long 20th century—and how should, I think, shape yours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They are all deeply flawed…</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But they are also geniuses, each in his way…</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of their followers! An iron law of ideology: a thinker’s most extravagant and aggressive followers will latch onto the stupidest and most shortsighted and wrong of their doctrines…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In historical order: Marx, Keynes, Hayek, Polanyi, Gellner</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The other three thinkers: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Keynes</a:t>
            </a:r>
            <a:r>
              <a:t>: All that we need to produce general prosperity is technical adjustments to our system. Then the kingdom of freedom and prosperity will be within our grasp—and our major problems will no longer be economic ones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Gellner</a:t>
            </a:r>
            <a:r>
              <a:t>: The energy that most 19th century thinkers thought would go to “class“ went to “ethnos“ or “umma“ instead. The construction of ideological legitimations that makes sense both to dominants and to submissives who nevertheless believe they are part of some in-group is the key to understanding how societies stabilize themselves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Marx</a:t>
            </a:r>
            <a:r>
              <a:t>: Only the market economy will focus society’s energy on paying through the nose to boost the economy’s capital stock and to harvest the fruits of science and technology and then deploy them in production. But because the only demands in a market economy that matter are effective demands, the market economy also becomes a more “effective” means of slavery, for private property leads the proletariat to enslave themselves</a:t>
            </a:r>
          </a:p>
        </p:txBody>
      </p:sp>
      <p:pic>
        <p:nvPicPr>
          <p:cNvPr id="381" name="Image" descr="Image"/>
          <p:cNvPicPr>
            <a:picLocks noChangeAspect="1"/>
          </p:cNvPicPr>
          <p:nvPr/>
        </p:nvPicPr>
        <p:blipFill>
          <a:blip r:embed="rId3">
            <a:extLst/>
          </a:blip>
          <a:stretch>
            <a:fillRect/>
          </a:stretch>
        </p:blipFill>
        <p:spPr>
          <a:xfrm>
            <a:off x="5928597" y="1267123"/>
            <a:ext cx="2921568" cy="1208702"/>
          </a:xfrm>
          <a:prstGeom prst="rect">
            <a:avLst/>
          </a:prstGeom>
          <a:ln w="12700">
            <a:miter lim="400000"/>
          </a:ln>
        </p:spPr>
      </p:pic>
      <p:pic>
        <p:nvPicPr>
          <p:cNvPr id="382" name="Image" descr="Image"/>
          <p:cNvPicPr>
            <a:picLocks noChangeAspect="1"/>
          </p:cNvPicPr>
          <p:nvPr/>
        </p:nvPicPr>
        <p:blipFill>
          <a:blip r:embed="rId4">
            <a:extLst/>
          </a:blip>
          <a:stretch>
            <a:fillRect/>
          </a:stretch>
        </p:blipFill>
        <p:spPr>
          <a:xfrm>
            <a:off x="5928597" y="4591445"/>
            <a:ext cx="2921568" cy="2073179"/>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Hayek and Polanyi</a:t>
            </a:r>
          </a:p>
        </p:txBody>
      </p:sp>
      <p:sp>
        <p:nvSpPr>
          <p:cNvPr id="385" name="This course covers the history of the long twentieth century, beginning in 1870 and ending in 2016:…"/>
          <p:cNvSpPr txBox="1"/>
          <p:nvPr>
            <p:ph type="body" idx="4294967295"/>
          </p:nvPr>
        </p:nvSpPr>
        <p:spPr>
          <a:xfrm>
            <a:off x="277663" y="1267121"/>
            <a:ext cx="5724558"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Thumbnails on our first two:</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Hayek</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Only the market economy can use society’s knowledge.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But the market economy cannot produce “social justice” and should not be asked to try—in fact, we need to recognize that all we can attain is freedom, and that will bring general prosperity, but that justice will be forever outside our reach</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Polanyi</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market economy turns land, labor, and finance into “fictitious commodities”</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Society will have its revenge via a “double movement”</a:t>
            </a:r>
          </a:p>
        </p:txBody>
      </p:sp>
      <p:pic>
        <p:nvPicPr>
          <p:cNvPr id="386" name="Image" descr="Image"/>
          <p:cNvPicPr>
            <a:picLocks noChangeAspect="1"/>
          </p:cNvPicPr>
          <p:nvPr/>
        </p:nvPicPr>
        <p:blipFill>
          <a:blip r:embed="rId2">
            <a:extLst/>
          </a:blip>
          <a:stretch>
            <a:fillRect/>
          </a:stretch>
        </p:blipFill>
        <p:spPr>
          <a:xfrm>
            <a:off x="6002220" y="1267123"/>
            <a:ext cx="2847945" cy="2791212"/>
          </a:xfrm>
          <a:prstGeom prst="rect">
            <a:avLst/>
          </a:prstGeom>
          <a:ln w="12700">
            <a:miter lim="400000"/>
          </a:ln>
        </p:spPr>
      </p:pic>
      <p:pic>
        <p:nvPicPr>
          <p:cNvPr id="387" name="Image" descr="Image"/>
          <p:cNvPicPr>
            <a:picLocks noChangeAspect="1"/>
          </p:cNvPicPr>
          <p:nvPr/>
        </p:nvPicPr>
        <p:blipFill>
          <a:blip r:embed="rId3">
            <a:extLst/>
          </a:blip>
          <a:stretch>
            <a:fillRect/>
          </a:stretch>
        </p:blipFill>
        <p:spPr>
          <a:xfrm>
            <a:off x="5999536" y="4058334"/>
            <a:ext cx="2850628" cy="2606290"/>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Tocqueville</a:t>
            </a:r>
          </a:p>
        </p:txBody>
      </p:sp>
      <p:sp>
        <p:nvSpPr>
          <p:cNvPr id="390" name="This course covers the history of the long twentieth century, beginning in 1870 and ending in 2016:…"/>
          <p:cNvSpPr txBox="1"/>
          <p:nvPr>
            <p:ph type="body" idx="4294967295"/>
          </p:nvPr>
        </p:nvSpPr>
        <p:spPr>
          <a:xfrm>
            <a:off x="277663" y="1267121"/>
            <a:ext cx="5332031" cy="5397503"/>
          </a:xfrm>
          <a:prstGeom prst="rect">
            <a:avLst/>
          </a:prstGeom>
        </p:spPr>
        <p:txBody>
          <a:bodyPr lIns="45718" tIns="45718" rIns="45718" bIns="45718" anchor="t"/>
          <a:lstStyle/>
          <a:p>
            <a:pPr marL="0" indent="0" defTabSz="288036">
              <a:spcBef>
                <a:spcPts val="700"/>
              </a:spcBef>
              <a:buSzTx/>
              <a:buFont typeface="Arial"/>
              <a:buNone/>
              <a:defRPr b="1" sz="1890">
                <a:uFill>
                  <a:solidFill>
                    <a:srgbClr val="000000"/>
                  </a:solidFill>
                </a:uFill>
                <a:latin typeface="+mn-lt"/>
                <a:ea typeface="+mn-ea"/>
                <a:cs typeface="+mn-cs"/>
                <a:sym typeface="Helvetica"/>
              </a:defRPr>
            </a:pPr>
            <a:r>
              <a:t>Toqueville on the rich as “elder brothers” in 1848:</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“In the country all the landed proprietors, whatever their origin, antecedents, education or means, had come together, and seemed to form but one class: all former political hatred and rivalry of caste or fortune had disappeared from view. There was no more jealousy or pride displayed between the peasant and the squire, the nobleman and the commoner; instead, I found mutual confidence, reciprocal friendliness, and regard. Property had become, with all those who owned it, a sort of badge of fraternity. The wealthy were the elder, the less endowed the younger brothers; but all considered themselves members of one family, having the same interest in defending the common inheritance. As the French Revolution had infinitely increased the number of land-owners, the whole population seemed to belong to that vast family. I had never seen anything like it, nor had anyone in France within the memory of man…”</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p>
        </p:txBody>
      </p:sp>
      <p:pic>
        <p:nvPicPr>
          <p:cNvPr id="391" name="Image" descr="Image"/>
          <p:cNvPicPr>
            <a:picLocks noChangeAspect="1"/>
          </p:cNvPicPr>
          <p:nvPr/>
        </p:nvPicPr>
        <p:blipFill>
          <a:blip r:embed="rId2">
            <a:extLst/>
          </a:blip>
          <a:stretch>
            <a:fillRect/>
          </a:stretch>
        </p:blipFill>
        <p:spPr>
          <a:xfrm>
            <a:off x="5609693" y="1267123"/>
            <a:ext cx="3240471" cy="5397502"/>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Acheson</a:t>
            </a:r>
          </a:p>
        </p:txBody>
      </p:sp>
      <p:sp>
        <p:nvSpPr>
          <p:cNvPr id="394" name="This course covers the history of the long twentieth century, beginning in 1870 and ending in 2016:…"/>
          <p:cNvSpPr txBox="1"/>
          <p:nvPr>
            <p:ph type="body" idx="4294967295"/>
          </p:nvPr>
        </p:nvSpPr>
        <p:spPr>
          <a:xfrm>
            <a:off x="277663" y="1267121"/>
            <a:ext cx="5699782"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Dean Acheson, Secretary of State for Harry S Truman:</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 the Republican Party as the party of wealth, enterprise, and opportunity: </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“This business base of the Republican Party is stressed not in any spirit of criticism. The importance of business is an outstanding fact of American life. The achievements of business have been phenomenal. It is altogether appropriate that one of the major parties should represent its interests and its point of view…” </a:t>
            </a:r>
          </a:p>
          <a:p>
            <a:pPr lvl="2" marL="86226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subsequent transformation of the Republican Party from those who were going to become millionaires, or become even greater millionaires; to those who fear that they would lose it all…</a:t>
            </a:r>
          </a:p>
        </p:txBody>
      </p:sp>
      <p:pic>
        <p:nvPicPr>
          <p:cNvPr id="395" name="Image" descr="Image"/>
          <p:cNvPicPr>
            <a:picLocks noChangeAspect="1"/>
          </p:cNvPicPr>
          <p:nvPr/>
        </p:nvPicPr>
        <p:blipFill>
          <a:blip r:embed="rId2">
            <a:extLst/>
          </a:blip>
          <a:stretch>
            <a:fillRect/>
          </a:stretch>
        </p:blipFill>
        <p:spPr>
          <a:xfrm>
            <a:off x="5977444" y="1267123"/>
            <a:ext cx="2872720" cy="5397501"/>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 Empire</a:t>
            </a:r>
          </a:p>
        </p:txBody>
      </p:sp>
      <p:sp>
        <p:nvSpPr>
          <p:cNvPr id="398"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By 1810 the tide of empire had been clearly ebbing…</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But then things turned around: the power gradient:</a:t>
            </a:r>
          </a:p>
        </p:txBody>
      </p:sp>
      <p:pic>
        <p:nvPicPr>
          <p:cNvPr id="399" name="Image" descr="Image"/>
          <p:cNvPicPr>
            <a:picLocks noChangeAspect="1"/>
          </p:cNvPicPr>
          <p:nvPr/>
        </p:nvPicPr>
        <p:blipFill>
          <a:blip r:embed="rId2">
            <a:extLst/>
          </a:blip>
          <a:stretch>
            <a:fillRect/>
          </a:stretch>
        </p:blipFill>
        <p:spPr>
          <a:xfrm>
            <a:off x="1517652" y="2370965"/>
            <a:ext cx="5466010" cy="3821536"/>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02"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graphing international capital flows and mobility since 1850 over time produces a graph that is: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V-shaped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U-shaped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W-shaped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An upward line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05"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responsibilities of a pre-World War I central bank as steward of the global gold standard and also as lender-of-last-resort in domestic financial crises were: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complete harmony</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irresolvable tension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for the most part manageable, before World War I at least, via fancy footwork and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not understood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08"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experience of being on the gold standard for North Atlantic economies in the 1870-1914 period was by and large a happy one, and the experience of countries at the world economy’s periphery was: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also by and large a happy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mixed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source of considerable tension, instability, and political upset.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once again, manageable with fancy footwork and a little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Fascism"/>
          <p:cNvSpPr txBox="1"/>
          <p:nvPr>
            <p:ph type="title"/>
          </p:nvPr>
        </p:nvSpPr>
        <p:spPr>
          <a:xfrm>
            <a:off x="314537" y="0"/>
            <a:ext cx="8501531" cy="1152994"/>
          </a:xfrm>
          <a:prstGeom prst="rect">
            <a:avLst/>
          </a:prstGeom>
        </p:spPr>
        <p:txBody>
          <a:bodyPr/>
          <a:lstStyle>
            <a:lvl1pPr>
              <a:defRPr b="1">
                <a:solidFill>
                  <a:srgbClr val="000080"/>
                </a:solidFill>
                <a:latin typeface="+mn-lt"/>
                <a:ea typeface="+mn-ea"/>
                <a:cs typeface="+mn-cs"/>
                <a:sym typeface="Helvetica"/>
              </a:defRPr>
            </a:lvl1pPr>
          </a:lstStyle>
          <a:p>
            <a:pPr/>
            <a:r>
              <a:t>Fascism</a:t>
            </a:r>
          </a:p>
        </p:txBody>
      </p:sp>
      <p:sp>
        <p:nvSpPr>
          <p:cNvPr id="108" name="A belief in leaders: good politics sees not representatives expressing the desires of those below; but leaders who command; the goals of a country are imposed by leaders of vision from above.…"/>
          <p:cNvSpPr txBox="1"/>
          <p:nvPr>
            <p:ph type="body" sz="half" idx="1"/>
          </p:nvPr>
        </p:nvSpPr>
        <p:spPr>
          <a:xfrm>
            <a:off x="314537" y="1152992"/>
            <a:ext cx="3977463" cy="5393771"/>
          </a:xfrm>
          <a:prstGeom prst="rect">
            <a:avLst/>
          </a:prstGeom>
        </p:spPr>
        <p:txBody>
          <a:bodyPr anchor="t"/>
          <a:lstStyle/>
          <a:p>
            <a:pPr marL="275519" indent="-275519" defTabSz="291643">
              <a:spcBef>
                <a:spcPts val="500"/>
              </a:spcBef>
              <a:buSzPct val="100000"/>
              <a:buAutoNum type="arabicPeriod" startAt="1"/>
              <a:defRPr sz="1562"/>
            </a:pPr>
            <a:r>
              <a:rPr i="1">
                <a:latin typeface="+mn-lt"/>
                <a:ea typeface="+mn-ea"/>
                <a:cs typeface="+mn-cs"/>
                <a:sym typeface="Helvetica"/>
              </a:rPr>
              <a:t>A belief in leaders</a:t>
            </a:r>
            <a:r>
              <a:t>: good politics sees not representatives expressing the desires of those below; but leaders who command; the goals of a country are imposed by leaders of vision from above. </a:t>
            </a:r>
          </a:p>
          <a:p>
            <a:pPr marL="275519" indent="-275519" defTabSz="291643">
              <a:spcBef>
                <a:spcPts val="500"/>
              </a:spcBef>
              <a:buSzPct val="100000"/>
              <a:buAutoNum type="arabicPeriod" startAt="1"/>
              <a:defRPr sz="1562"/>
            </a:pPr>
            <a:r>
              <a:rPr i="1">
                <a:latin typeface="+mn-lt"/>
                <a:ea typeface="+mn-ea"/>
                <a:cs typeface="+mn-cs"/>
                <a:sym typeface="Helvetica"/>
              </a:rPr>
              <a:t>The cretinism of parliaments</a:t>
            </a:r>
            <a:r>
              <a:t>: Composed of time-servers, corrupt distributors of favors to special interests, or ideological champions, they are simply incompetent to handle the problems of modern life.</a:t>
            </a:r>
          </a:p>
          <a:p>
            <a:pPr marL="275519" indent="-275519" defTabSz="291643">
              <a:spcBef>
                <a:spcPts val="500"/>
              </a:spcBef>
              <a:buSzPct val="100000"/>
              <a:buAutoNum type="arabicPeriod" startAt="1"/>
              <a:defRPr i="1" sz="1562">
                <a:latin typeface="+mn-lt"/>
                <a:ea typeface="+mn-ea"/>
                <a:cs typeface="+mn-cs"/>
                <a:sym typeface="Helvetica"/>
              </a:defRPr>
            </a:pPr>
            <a:r>
              <a:t>A belief in the value of a strong and unified nation: the willing and eager sacrifice of individual goals and lives to strengthen the national purpose, with war and expansion as tests of strength and arenas for heroic sacrifice. </a:t>
            </a:r>
          </a:p>
          <a:p>
            <a:pPr marL="275519" indent="-275519" defTabSz="291643">
              <a:spcBef>
                <a:spcPts val="500"/>
              </a:spcBef>
              <a:buSzPct val="100000"/>
              <a:buAutoNum type="arabicPeriod" startAt="1"/>
              <a:defRPr sz="1562"/>
            </a:pPr>
            <a:r>
              <a:rPr i="1">
                <a:latin typeface="+mn-lt"/>
                <a:ea typeface="+mn-ea"/>
                <a:cs typeface="+mn-cs"/>
                <a:sym typeface="Helvetica"/>
              </a:rPr>
              <a:t>Coordination and propaganda</a:t>
            </a:r>
            <a:r>
              <a:t>: advertising, ceremonies, the ruling party as an enforcer of social discipline and respect for the leader. </a:t>
            </a:r>
          </a:p>
        </p:txBody>
      </p:sp>
      <p:pic>
        <p:nvPicPr>
          <p:cNvPr id="109" name="Erich_von_Manstein__ne_von_Lewinsky___.png" descr="Erich_von_Manstein__ne_von_Lewinsky___.png"/>
          <p:cNvPicPr>
            <a:picLocks noChangeAspect="1"/>
          </p:cNvPicPr>
          <p:nvPr/>
        </p:nvPicPr>
        <p:blipFill>
          <a:blip r:embed="rId2">
            <a:extLst/>
          </a:blip>
          <a:stretch>
            <a:fillRect/>
          </a:stretch>
        </p:blipFill>
        <p:spPr>
          <a:xfrm>
            <a:off x="4655816" y="1152992"/>
            <a:ext cx="4160253" cy="5251466"/>
          </a:xfrm>
          <a:prstGeom prst="rect">
            <a:avLst/>
          </a:prstGeom>
          <a:ln w="12700">
            <a:miter lim="400000"/>
          </a:ln>
        </p:spPr>
      </p:pic>
      <p:pic>
        <p:nvPicPr>
          <p:cNvPr id="110" name="Cursor_and_nuremberg_rally_-_Google_Search.png" descr="Cursor_and_nuremberg_rally_-_Google_Search.png"/>
          <p:cNvPicPr>
            <a:picLocks noChangeAspect="1"/>
          </p:cNvPicPr>
          <p:nvPr/>
        </p:nvPicPr>
        <p:blipFill>
          <a:blip r:embed="rId3">
            <a:extLst/>
          </a:blip>
          <a:stretch>
            <a:fillRect/>
          </a:stretch>
        </p:blipFill>
        <p:spPr>
          <a:xfrm>
            <a:off x="4291999" y="1152992"/>
            <a:ext cx="4490175" cy="5393771"/>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11"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In Eichengreen’s view, if World War I had somehow been avoided, would the global gold standard have remained stable in the 1920s and 1930s?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yes.</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no.</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not!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yes—unless several North Atlantic economies experienced a socialist revolution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Empire"/>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Empire</a:t>
            </a:r>
          </a:p>
        </p:txBody>
      </p:sp>
      <p:pic>
        <p:nvPicPr>
          <p:cNvPr id="414" name="Cursor_and_File_Map_of_the_British_Empire_in_the_1920_s_png_-_New_World_Encyclopedia.png" descr="Cursor_and_File_Map_of_the_British_Empire_in_the_1920_s_png_-_New_World_Encyclopedia.png"/>
          <p:cNvPicPr>
            <a:picLocks noChangeAspect="1"/>
          </p:cNvPicPr>
          <p:nvPr/>
        </p:nvPicPr>
        <p:blipFill>
          <a:blip r:embed="rId2">
            <a:extLst/>
          </a:blip>
          <a:stretch>
            <a:fillRect/>
          </a:stretch>
        </p:blipFill>
        <p:spPr>
          <a:xfrm>
            <a:off x="457199" y="1094171"/>
            <a:ext cx="8234348" cy="4521278"/>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India</a:t>
            </a:r>
          </a:p>
        </p:txBody>
      </p:sp>
      <p:sp>
        <p:nvSpPr>
          <p:cNvPr id="417" name="On to Chapter 3: Globalizing the World, 1870-1914 (&amp; Eichengreen, 1&amp;2):…"/>
          <p:cNvSpPr txBox="1"/>
          <p:nvPr>
            <p:ph type="body" sz="quarter" idx="4294967295"/>
          </p:nvPr>
        </p:nvSpPr>
        <p:spPr>
          <a:xfrm>
            <a:off x="277663" y="1267121"/>
            <a:ext cx="8572501" cy="524126"/>
          </a:xfrm>
          <a:prstGeom prst="rect">
            <a:avLst/>
          </a:prstGeom>
        </p:spPr>
        <p:txBody>
          <a:bodyPr lIns="45718" tIns="45718" rIns="45718" bIns="45718" anchor="t"/>
          <a:lstStyle>
            <a:lvl1pPr marL="0" indent="0" defTabSz="429768">
              <a:spcBef>
                <a:spcPts val="0"/>
              </a:spcBef>
              <a:buSzTx/>
              <a:buFont typeface="Arial"/>
              <a:buNone/>
              <a:defRPr b="1" sz="2200">
                <a:uFill>
                  <a:solidFill>
                    <a:srgbClr val="000000"/>
                  </a:solidFill>
                </a:uFill>
                <a:latin typeface="+mn-lt"/>
                <a:ea typeface="+mn-ea"/>
                <a:cs typeface="+mn-cs"/>
                <a:sym typeface="Helvetica"/>
              </a:defRPr>
            </a:lvl1pPr>
          </a:lstStyle>
          <a:p>
            <a:pPr/>
            <a:r>
              <a:t>Why didn’t the British transform India into an industrial power?</a:t>
            </a:r>
          </a:p>
        </p:txBody>
      </p:sp>
      <p:pic>
        <p:nvPicPr>
          <p:cNvPr id="418" name="Image" descr="Image"/>
          <p:cNvPicPr>
            <a:picLocks noChangeAspect="1"/>
          </p:cNvPicPr>
          <p:nvPr/>
        </p:nvPicPr>
        <p:blipFill>
          <a:blip r:embed="rId2">
            <a:extLst/>
          </a:blip>
          <a:stretch>
            <a:fillRect/>
          </a:stretch>
        </p:blipFill>
        <p:spPr>
          <a:xfrm>
            <a:off x="277663" y="1861939"/>
            <a:ext cx="8572501" cy="3950932"/>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Self-Strengthening”"/>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“Self-Strengthening”</a:t>
            </a:r>
          </a:p>
        </p:txBody>
      </p:sp>
      <p:sp>
        <p:nvSpPr>
          <p:cNvPr id="421" name="The puzzle of China vs. Japan…"/>
          <p:cNvSpPr txBox="1"/>
          <p:nvPr>
            <p:ph type="body" sz="half" idx="4294967295"/>
          </p:nvPr>
        </p:nvSpPr>
        <p:spPr>
          <a:xfrm>
            <a:off x="457199" y="1094171"/>
            <a:ext cx="3315019" cy="5244063"/>
          </a:xfrm>
          <a:prstGeom prst="rect">
            <a:avLst/>
          </a:prstGeom>
        </p:spPr>
        <p:txBody>
          <a:bodyPr lIns="50800" tIns="50800" rIns="50800" bIns="50800" anchor="t"/>
          <a:lstStyle/>
          <a:p>
            <a:pPr marL="249907" indent="-249907" defTabSz="630936">
              <a:spcBef>
                <a:spcPts val="500"/>
              </a:spcBef>
              <a:defRPr sz="1656">
                <a:uFill>
                  <a:solidFill>
                    <a:srgbClr val="000000"/>
                  </a:solidFill>
                </a:uFill>
                <a:latin typeface="Calibri"/>
                <a:ea typeface="Calibri"/>
                <a:cs typeface="Calibri"/>
                <a:sym typeface="Calibri"/>
              </a:defRPr>
            </a:pPr>
            <a:r>
              <a:t>The puzzle of China vs. Japan</a:t>
            </a:r>
          </a:p>
          <a:p>
            <a:pPr marL="249907" indent="-249907" defTabSz="630936">
              <a:spcBef>
                <a:spcPts val="500"/>
              </a:spcBef>
              <a:defRPr sz="1656">
                <a:uFill>
                  <a:solidFill>
                    <a:srgbClr val="000000"/>
                  </a:solidFill>
                </a:uFill>
                <a:latin typeface="Calibri"/>
                <a:ea typeface="Calibri"/>
                <a:cs typeface="Calibri"/>
                <a:sym typeface="Calibri"/>
              </a:defRPr>
            </a:pPr>
            <a:r>
              <a:t>Great Qing (大清)(1644-1912)</a:t>
            </a:r>
          </a:p>
          <a:p>
            <a:pPr lvl="1" marL="556612" indent="-249907" defTabSz="630936">
              <a:spcBef>
                <a:spcPts val="500"/>
              </a:spcBef>
              <a:defRPr sz="1656">
                <a:uFill>
                  <a:solidFill>
                    <a:srgbClr val="000000"/>
                  </a:solidFill>
                </a:uFill>
                <a:latin typeface="Calibri"/>
                <a:ea typeface="Calibri"/>
                <a:cs typeface="Calibri"/>
                <a:sym typeface="Calibri"/>
              </a:defRPr>
            </a:pPr>
            <a:r>
              <a:t>Wu Sangui (吳三桂)</a:t>
            </a:r>
          </a:p>
          <a:p>
            <a:pPr lvl="1" marL="556612" indent="-249907" defTabSz="630936">
              <a:spcBef>
                <a:spcPts val="500"/>
              </a:spcBef>
              <a:defRPr sz="1656">
                <a:uFill>
                  <a:solidFill>
                    <a:srgbClr val="000000"/>
                  </a:solidFill>
                </a:uFill>
                <a:latin typeface="Calibri"/>
                <a:ea typeface="Calibri"/>
                <a:cs typeface="Calibri"/>
                <a:sym typeface="Calibri"/>
              </a:defRPr>
            </a:pPr>
            <a:r>
              <a:t>The Rebellion of the Three Feudatories (三藩之亂)</a:t>
            </a:r>
          </a:p>
          <a:p>
            <a:pPr marL="249907" indent="-249907" defTabSz="630936">
              <a:spcBef>
                <a:spcPts val="500"/>
              </a:spcBef>
              <a:defRPr sz="1656">
                <a:uFill>
                  <a:solidFill>
                    <a:srgbClr val="000000"/>
                  </a:solidFill>
                </a:uFill>
                <a:latin typeface="Calibri"/>
                <a:ea typeface="Calibri"/>
                <a:cs typeface="Calibri"/>
                <a:sym typeface="Calibri"/>
              </a:defRPr>
            </a:pPr>
            <a:r>
              <a:t>Kangxi and Qianlong: “revere the emperor and expel the barbarians” is difficult to pursue when the emperor and his clan identify themselves as “barbarians”</a:t>
            </a:r>
          </a:p>
          <a:p>
            <a:pPr marL="249907" indent="-249907" defTabSz="630936">
              <a:spcBef>
                <a:spcPts val="500"/>
              </a:spcBef>
              <a:defRPr sz="1656">
                <a:uFill>
                  <a:solidFill>
                    <a:srgbClr val="000000"/>
                  </a:solidFill>
                </a:uFill>
                <a:latin typeface="Calibri"/>
                <a:ea typeface="Calibri"/>
                <a:cs typeface="Calibri"/>
                <a:sym typeface="Calibri"/>
              </a:defRPr>
            </a:pPr>
            <a:r>
              <a:t>Tai-Ping Rebellion (太平天國運動)</a:t>
            </a:r>
          </a:p>
          <a:p>
            <a:pPr marL="249907" indent="-249907" defTabSz="630936">
              <a:spcBef>
                <a:spcPts val="500"/>
              </a:spcBef>
              <a:defRPr sz="1656">
                <a:uFill>
                  <a:solidFill>
                    <a:srgbClr val="000000"/>
                  </a:solidFill>
                </a:uFill>
                <a:latin typeface="Calibri"/>
                <a:ea typeface="Calibri"/>
                <a:cs typeface="Calibri"/>
                <a:sym typeface="Calibri"/>
              </a:defRPr>
            </a:pPr>
            <a:r>
              <a:t>Cixi ( 慈禧太后)</a:t>
            </a:r>
          </a:p>
          <a:p>
            <a:pPr marL="249907" indent="-249907" defTabSz="630936">
              <a:spcBef>
                <a:spcPts val="500"/>
              </a:spcBef>
              <a:defRPr sz="1656">
                <a:uFill>
                  <a:solidFill>
                    <a:srgbClr val="000000"/>
                  </a:solidFill>
                </a:uFill>
                <a:latin typeface="Calibri"/>
                <a:ea typeface="Calibri"/>
                <a:cs typeface="Calibri"/>
                <a:sym typeface="Calibri"/>
              </a:defRPr>
            </a:pPr>
            <a:r>
              <a:t>Li Hongzhang (李鴻章)the Kai-Ping coal mine, Chang Yen-Mao, and Herbert Hoover</a:t>
            </a:r>
          </a:p>
        </p:txBody>
      </p:sp>
      <p:pic>
        <p:nvPicPr>
          <p:cNvPr id="422" name="Cursor_and_Destruction_of_opium_in_1839_-_Lin_Zexu_-_Wikipedia.png" descr="Cursor_and_Destruction_of_opium_in_1839_-_Lin_Zexu_-_Wikipedia.png"/>
          <p:cNvPicPr>
            <a:picLocks noChangeAspect="1"/>
          </p:cNvPicPr>
          <p:nvPr/>
        </p:nvPicPr>
        <p:blipFill>
          <a:blip r:embed="rId2">
            <a:extLst/>
          </a:blip>
          <a:stretch>
            <a:fillRect/>
          </a:stretch>
        </p:blipFill>
        <p:spPr>
          <a:xfrm>
            <a:off x="4405960" y="3802565"/>
            <a:ext cx="4285587" cy="2753333"/>
          </a:xfrm>
          <a:prstGeom prst="rect">
            <a:avLst/>
          </a:prstGeom>
          <a:ln w="12700">
            <a:miter lim="400000"/>
          </a:ln>
        </p:spPr>
      </p:pic>
      <p:pic>
        <p:nvPicPr>
          <p:cNvPr id="423" name="Cursor_and_Old_Summer_Palace_to_mark_looting_anniversary.png" descr="Cursor_and_Old_Summer_Palace_to_mark_looting_anniversary.png"/>
          <p:cNvPicPr>
            <a:picLocks noChangeAspect="1"/>
          </p:cNvPicPr>
          <p:nvPr/>
        </p:nvPicPr>
        <p:blipFill>
          <a:blip r:embed="rId3">
            <a:extLst/>
          </a:blip>
          <a:stretch>
            <a:fillRect/>
          </a:stretch>
        </p:blipFill>
        <p:spPr>
          <a:xfrm>
            <a:off x="4405960" y="1094171"/>
            <a:ext cx="4285587" cy="2670523"/>
          </a:xfrm>
          <a:prstGeom prst="rect">
            <a:avLst/>
          </a:prstGeom>
          <a:ln w="12700">
            <a:miter lim="400000"/>
          </a:ln>
        </p:spPr>
      </p:pic>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Formal Empires</a:t>
            </a:r>
          </a:p>
        </p:txBody>
      </p:sp>
      <p:sp>
        <p:nvSpPr>
          <p:cNvPr id="426"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39516">
              <a:spcBef>
                <a:spcPts val="0"/>
              </a:spcBef>
              <a:buSzTx/>
              <a:buFont typeface="Arial"/>
              <a:buNone/>
              <a:defRPr b="1" sz="1738">
                <a:uFill>
                  <a:solidFill>
                    <a:srgbClr val="000000"/>
                  </a:solidFill>
                </a:uFill>
                <a:latin typeface="+mn-lt"/>
                <a:ea typeface="+mn-ea"/>
                <a:cs typeface="+mn-cs"/>
                <a:sym typeface="Helvetica"/>
              </a:defRPr>
            </a:pPr>
            <a:r>
              <a:t>There were, broadly, three views as to why European late-1800s empires rose to such domination, each of which with its own view of what was to be done to fix the situation:</a:t>
            </a:r>
          </a:p>
          <a:p>
            <a:pPr marL="0" indent="0" defTabSz="339516">
              <a:spcBef>
                <a:spcPts val="0"/>
              </a:spcBef>
              <a:buSzTx/>
              <a:buFont typeface="Arial"/>
              <a:buNone/>
              <a:defRPr b="1" sz="1738">
                <a:uFill>
                  <a:solidFill>
                    <a:srgbClr val="000000"/>
                  </a:solidFill>
                </a:uFill>
                <a:latin typeface="+mn-lt"/>
                <a:ea typeface="+mn-ea"/>
                <a:cs typeface="+mn-cs"/>
                <a:sym typeface="Helvetica"/>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One view is that of John Hobson: The major economic problem was the business cycle. Equipping the military needed to maintain the empire puts people to work. And an empire is a good source of consumers for the products of domestic factories. European governments that pursued empire, Hobson thought, were less likely to face economic distress and so more likely to continue in office.</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A second view was that of Joseph Schumpeter: imperialism as the last gasp of military status aristocracy. </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The third view was that empires were ordained by God—or at least morally required or desirable, for European powers had a civilizing mission. The Europeans were lucky enough to be the grownups, and it was the obligation of the grownups to civilize the world.  But perhaps civilization is best spread by newspapers and books and merchants and engineers, rather than by alien proconsuls? Just a thought.</a:t>
            </a:r>
          </a:p>
          <a:p>
            <a:pPr marL="0" indent="0" defTabSz="339516">
              <a:spcBef>
                <a:spcPts val="0"/>
              </a:spcBef>
              <a:buSzTx/>
              <a:buFont typeface="Arial"/>
              <a:buNone/>
              <a:defRPr b="1" sz="1738">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Informal Empires</a:t>
            </a:r>
          </a:p>
        </p:txBody>
      </p:sp>
      <p:sp>
        <p:nvSpPr>
          <p:cNvPr id="429"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86791">
              <a:spcBef>
                <a:spcPts val="0"/>
              </a:spcBef>
              <a:buSzTx/>
              <a:buFont typeface="Arial"/>
              <a:buNone/>
              <a:defRPr b="1" sz="1979">
                <a:uFill>
                  <a:solidFill>
                    <a:srgbClr val="000000"/>
                  </a:solidFill>
                </a:uFill>
                <a:latin typeface="+mn-lt"/>
                <a:ea typeface="+mn-ea"/>
                <a:cs typeface="+mn-cs"/>
                <a:sym typeface="Helvetica"/>
              </a:defRPr>
            </a:pPr>
            <a:r>
              <a:t>But even where Britain (or France, or Germany, or Portugal, or Spain, or those who thought of themselves as descended from the </a:t>
            </a:r>
            <a:r>
              <a:rPr i="1"/>
              <a:t>conquistadores</a:t>
            </a:r>
            <a:r>
              <a:t> of Castile, or Anglo-Saxon settlers) did not rule, they reigned:</a:t>
            </a:r>
          </a:p>
          <a:p>
            <a:pPr marL="0" indent="0" defTabSz="386791">
              <a:spcBef>
                <a:spcPts val="0"/>
              </a:spcBef>
              <a:buSzTx/>
              <a:buFont typeface="Arial"/>
              <a:buNone/>
              <a:defRPr b="1" sz="1979">
                <a:uFill>
                  <a:solidFill>
                    <a:srgbClr val="000000"/>
                  </a:solidFill>
                </a:uFill>
                <a:latin typeface="+mn-lt"/>
                <a:ea typeface="+mn-ea"/>
                <a:cs typeface="+mn-cs"/>
                <a:sym typeface="Helvetica"/>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seemed successful: playing by Britain’s rules seemed wise…</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powerful: playing by Britain’s rules seemed likely to keep it from getting annoyed… </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working very hard to make itself attractive—to make becoming a Briton-by-proxy of some sort straightforward and profitable in both money and cultural terms…</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the first-mover </a:t>
            </a:r>
            <a:r>
              <a:rPr i="1"/>
              <a:t>hegemon</a:t>
            </a:r>
            <a:r>
              <a:t>: international cooperation was on its terms…</a:t>
            </a:r>
          </a:p>
          <a:p>
            <a:pPr marL="0" indent="0" defTabSz="386791">
              <a:spcBef>
                <a:spcPts val="0"/>
              </a:spcBef>
              <a:buSzTx/>
              <a:buFont typeface="Arial"/>
              <a:buNone/>
              <a:defRPr b="1" sz="1979">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432"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433"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Review: Revolutions"/>
          <p:cNvSpPr txBox="1"/>
          <p:nvPr>
            <p:ph type="title" idx="4294967295"/>
          </p:nvPr>
        </p:nvSpPr>
        <p:spPr>
          <a:xfrm>
            <a:off x="457199" y="-1"/>
            <a:ext cx="8234348" cy="1094173"/>
          </a:xfrm>
          <a:prstGeom prst="rect">
            <a:avLst/>
          </a:prstGeom>
        </p:spPr>
        <p:txBody>
          <a:bodyPr lIns="50800" tIns="50800" rIns="50800" bIns="50800"/>
          <a:lstStyle>
            <a:lvl1pPr defTabSz="410765"/>
          </a:lstStyle>
          <a:p>
            <a:pPr/>
            <a:r>
              <a:t>Review: Revolutions</a:t>
            </a:r>
          </a:p>
        </p:txBody>
      </p:sp>
      <p:sp>
        <p:nvSpPr>
          <p:cNvPr id="436" name="“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p:cNvSpPr txBox="1"/>
          <p:nvPr>
            <p:ph type="body" idx="4294967295"/>
          </p:nvPr>
        </p:nvSpPr>
        <p:spPr>
          <a:xfrm>
            <a:off x="457199" y="1094171"/>
            <a:ext cx="8234348" cy="5244063"/>
          </a:xfrm>
          <a:prstGeom prst="rect">
            <a:avLst/>
          </a:prstGeom>
        </p:spPr>
        <p:txBody>
          <a:bodyPr lIns="50800" tIns="50800" rIns="50800" bIns="50800" anchor="t"/>
          <a:lstStyle/>
          <a:p>
            <a:pPr marL="318723" indent="-318723" defTabSz="804672">
              <a:spcBef>
                <a:spcPts val="700"/>
              </a:spcBef>
              <a:defRPr sz="2112">
                <a:uFill>
                  <a:solidFill>
                    <a:srgbClr val="000000"/>
                  </a:solidFill>
                </a:uFill>
                <a:latin typeface="Calibri"/>
                <a:ea typeface="Calibri"/>
                <a:cs typeface="Calibri"/>
                <a:sym typeface="Calibri"/>
              </a:defRPr>
            </a:pPr>
            <a:r>
              <a:t>“Petty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a:t>
            </a:r>
          </a:p>
          <a:p>
            <a:pPr marL="318723" indent="-318723" defTabSz="804672">
              <a:spcBef>
                <a:spcPts val="700"/>
              </a:spcBef>
              <a:defRPr sz="2112">
                <a:uFill>
                  <a:solidFill>
                    <a:srgbClr val="000000"/>
                  </a:solidFill>
                </a:uFill>
                <a:latin typeface="Calibri"/>
                <a:ea typeface="Calibri"/>
                <a:cs typeface="Calibri"/>
                <a:sym typeface="Calibri"/>
              </a:defRPr>
            </a:pPr>
            <a:r>
              <a:t>“Lieutenant Hamburger inspected the document and became properly indignant. ‘But where are the signatures? Before I can comply with this order, you’ll have to go back and get it properly signed. Otherwise any little shorthand typist could declare the government deposed.’ Petty Officer Lemmgen... saw the logic…. So he and his men saluted... and made their way back to the Revolutionary Council to obtain the necessary signatures.... </a:t>
            </a:r>
          </a:p>
          <a:p>
            <a:pPr marL="318723" indent="-318723" defTabSz="804672">
              <a:spcBef>
                <a:spcPts val="700"/>
              </a:spcBef>
              <a:defRPr sz="2112">
                <a:uFill>
                  <a:solidFill>
                    <a:srgbClr val="000000"/>
                  </a:solidFill>
                </a:uFill>
                <a:latin typeface="Calibri"/>
                <a:ea typeface="Calibri"/>
                <a:cs typeface="Calibri"/>
                <a:sym typeface="Calibri"/>
              </a:defRPr>
            </a:pPr>
            <a:r>
              <a:t>“But by the time he had obtained the signatures, Lemmgen had learned that the People’s Naval Division had declared itself neutral. So he did not return to the Ministry of War…”</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Lenin"/>
          <p:cNvSpPr txBox="1"/>
          <p:nvPr>
            <p:ph type="title"/>
          </p:nvPr>
        </p:nvSpPr>
        <p:spPr>
          <a:xfrm>
            <a:off x="669726" y="0"/>
            <a:ext cx="8031362" cy="892969"/>
          </a:xfrm>
          <a:prstGeom prst="rect">
            <a:avLst/>
          </a:prstGeom>
        </p:spPr>
        <p:txBody>
          <a:bodyPr/>
          <a:lstStyle>
            <a:lvl1pPr defTabSz="438911">
              <a:defRPr sz="5376"/>
            </a:lvl1pPr>
          </a:lstStyle>
          <a:p>
            <a:pPr/>
            <a:r>
              <a:t>Lenin</a:t>
            </a:r>
          </a:p>
        </p:txBody>
      </p:sp>
      <p:sp>
        <p:nvSpPr>
          <p:cNvPr id="439" name="A quick power grab……"/>
          <p:cNvSpPr txBox="1"/>
          <p:nvPr>
            <p:ph type="body" sz="half" idx="1"/>
          </p:nvPr>
        </p:nvSpPr>
        <p:spPr>
          <a:xfrm>
            <a:off x="669726" y="892968"/>
            <a:ext cx="3855963" cy="5378371"/>
          </a:xfrm>
          <a:prstGeom prst="rect">
            <a:avLst/>
          </a:prstGeom>
        </p:spPr>
        <p:txBody>
          <a:bodyPr anchor="t"/>
          <a:lstStyle/>
          <a:p>
            <a:pPr marL="278553" indent="-278553" defTabSz="386119">
              <a:spcBef>
                <a:spcPts val="700"/>
              </a:spcBef>
              <a:defRPr sz="2256"/>
            </a:pPr>
            <a:r>
              <a:t>A quick power grab…</a:t>
            </a:r>
          </a:p>
          <a:p>
            <a:pPr marL="278553" indent="-278553" defTabSz="386119">
              <a:spcBef>
                <a:spcPts val="700"/>
              </a:spcBef>
              <a:defRPr sz="2256"/>
            </a:pPr>
            <a:r>
              <a:t>Confidently expecting a German revolution, and then massive aid…</a:t>
            </a:r>
          </a:p>
          <a:p>
            <a:pPr marL="278553" indent="-278553" defTabSz="386119">
              <a:spcBef>
                <a:spcPts val="700"/>
              </a:spcBef>
              <a:defRPr sz="2256"/>
            </a:pPr>
            <a:r>
              <a:t>Brutal civil war</a:t>
            </a:r>
          </a:p>
          <a:p>
            <a:pPr lvl="1" marL="696383" indent="-278553" defTabSz="386119">
              <a:spcBef>
                <a:spcPts val="700"/>
              </a:spcBef>
              <a:defRPr sz="2256"/>
            </a:pPr>
            <a:r>
              <a:t>Kerenskyites</a:t>
            </a:r>
          </a:p>
          <a:p>
            <a:pPr lvl="1" marL="696383" indent="-278553" defTabSz="386119">
              <a:spcBef>
                <a:spcPts val="700"/>
              </a:spcBef>
              <a:defRPr sz="2256"/>
            </a:pPr>
            <a:r>
              <a:t>Reds</a:t>
            </a:r>
          </a:p>
          <a:p>
            <a:pPr lvl="1" marL="696383" indent="-278553" defTabSz="386119">
              <a:spcBef>
                <a:spcPts val="700"/>
              </a:spcBef>
              <a:defRPr sz="2256"/>
            </a:pPr>
            <a:r>
              <a:t>Whites</a:t>
            </a:r>
          </a:p>
          <a:p>
            <a:pPr lvl="1" marL="696383" indent="-278553" defTabSz="386119">
              <a:spcBef>
                <a:spcPts val="700"/>
              </a:spcBef>
              <a:defRPr sz="2256"/>
            </a:pPr>
            <a:r>
              <a:t>Nationalists</a:t>
            </a:r>
          </a:p>
          <a:p>
            <a:pPr marL="278553" indent="-278553" defTabSz="386119">
              <a:spcBef>
                <a:spcPts val="700"/>
              </a:spcBef>
              <a:defRPr sz="2256"/>
            </a:pPr>
            <a:r>
              <a:t>What was the revolutionary government to do?</a:t>
            </a:r>
          </a:p>
          <a:p>
            <a:pPr lvl="1" marL="696383" indent="-278553" defTabSz="386119">
              <a:spcBef>
                <a:spcPts val="700"/>
              </a:spcBef>
              <a:defRPr sz="2256"/>
            </a:pPr>
            <a:r>
              <a:t>Ludendorff’s German war economy…</a:t>
            </a:r>
          </a:p>
        </p:txBody>
      </p:sp>
      <p:pic>
        <p:nvPicPr>
          <p:cNvPr id="440" name="lenin_-_Google_Search.png" descr="lenin_-_Google_Search.png"/>
          <p:cNvPicPr>
            <a:picLocks noChangeAspect="1"/>
          </p:cNvPicPr>
          <p:nvPr/>
        </p:nvPicPr>
        <p:blipFill>
          <a:blip r:embed="rId2">
            <a:extLst/>
          </a:blip>
          <a:stretch>
            <a:fillRect/>
          </a:stretch>
        </p:blipFill>
        <p:spPr>
          <a:xfrm>
            <a:off x="4525688" y="892968"/>
            <a:ext cx="4175400" cy="5045275"/>
          </a:xfrm>
          <a:prstGeom prst="rect">
            <a:avLst/>
          </a:prstGeom>
          <a:ln w="12700">
            <a:miter lim="400000"/>
          </a:ln>
        </p:spPr>
      </p:pic>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Red Rosa on Lenin"/>
          <p:cNvSpPr txBox="1"/>
          <p:nvPr>
            <p:ph type="title"/>
          </p:nvPr>
        </p:nvSpPr>
        <p:spPr>
          <a:xfrm>
            <a:off x="669726" y="0"/>
            <a:ext cx="8031362" cy="892969"/>
          </a:xfrm>
          <a:prstGeom prst="rect">
            <a:avLst/>
          </a:prstGeom>
        </p:spPr>
        <p:txBody>
          <a:bodyPr/>
          <a:lstStyle>
            <a:lvl1pPr defTabSz="438911">
              <a:defRPr sz="5376"/>
            </a:lvl1pPr>
          </a:lstStyle>
          <a:p>
            <a:pPr/>
            <a:r>
              <a:t>Red Rosa on Lenin</a:t>
            </a:r>
          </a:p>
        </p:txBody>
      </p:sp>
      <p:sp>
        <p:nvSpPr>
          <p:cNvPr id="443" name="“Without general elections, without unrestricted freedom of press and assembly, without a free struggle of opinion, life dies out in every public institution…. Only the bureaucracy remains…. A few dozen party leaders of inexhaustible energy and boundless experience direct and rule….…"/>
          <p:cNvSpPr txBox="1"/>
          <p:nvPr>
            <p:ph type="body" sz="half" idx="1"/>
          </p:nvPr>
        </p:nvSpPr>
        <p:spPr>
          <a:xfrm>
            <a:off x="669726" y="892968"/>
            <a:ext cx="4241141" cy="5626139"/>
          </a:xfrm>
          <a:prstGeom prst="rect">
            <a:avLst/>
          </a:prstGeom>
        </p:spPr>
        <p:txBody>
          <a:bodyPr anchor="t"/>
          <a:lstStyle/>
          <a:p>
            <a:pPr marL="177800" indent="-177800" defTabSz="246459">
              <a:spcBef>
                <a:spcPts val="500"/>
              </a:spcBef>
              <a:defRPr sz="1440"/>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t>
            </a:r>
          </a:p>
          <a:p>
            <a:pPr marL="177800" indent="-177800" defTabSz="246459">
              <a:spcBef>
                <a:spcPts val="500"/>
              </a:spcBef>
              <a:defRPr sz="1440"/>
            </a:pPr>
            <a:r>
              <a:t>“An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77800" indent="-177800" defTabSz="246459">
              <a:spcBef>
                <a:spcPts val="500"/>
              </a:spcBef>
              <a:defRPr sz="1440"/>
            </a:pPr>
            <a:r>
              <a:t>“Freedom only for the supporters of the government, only for the members of one party–however numerous they may be–is no freedom at all. Freedom is always and exclusively freedom for the one who thinks differently. Not because of any fanatical concept of “justice” but because all that is instructive, wholesome and purifying in political freedom depends on this essential characteristic, and its effectiveness vanishes when ‘freedom’ becomes a special privilege…</a:t>
            </a:r>
          </a:p>
        </p:txBody>
      </p:sp>
      <p:pic>
        <p:nvPicPr>
          <p:cNvPr id="444" name="Image" descr="Image"/>
          <p:cNvPicPr>
            <a:picLocks noChangeAspect="1"/>
          </p:cNvPicPr>
          <p:nvPr/>
        </p:nvPicPr>
        <p:blipFill>
          <a:blip r:embed="rId2">
            <a:extLst/>
          </a:blip>
          <a:stretch>
            <a:fillRect/>
          </a:stretch>
        </p:blipFill>
        <p:spPr>
          <a:xfrm>
            <a:off x="4910866" y="892968"/>
            <a:ext cx="3948862" cy="5626139"/>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